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4534" r:id="rId5"/>
    <p:sldId id="259" r:id="rId6"/>
    <p:sldId id="4543" r:id="rId7"/>
    <p:sldId id="4578" r:id="rId8"/>
    <p:sldId id="392" r:id="rId9"/>
    <p:sldId id="4555" r:id="rId10"/>
    <p:sldId id="4552" r:id="rId11"/>
    <p:sldId id="4538" r:id="rId12"/>
    <p:sldId id="4574" r:id="rId13"/>
    <p:sldId id="4573" r:id="rId14"/>
    <p:sldId id="4568" r:id="rId15"/>
    <p:sldId id="4580" r:id="rId16"/>
    <p:sldId id="4569" r:id="rId17"/>
    <p:sldId id="4570" r:id="rId18"/>
    <p:sldId id="4560" r:id="rId19"/>
    <p:sldId id="4571" r:id="rId20"/>
    <p:sldId id="4576" r:id="rId21"/>
    <p:sldId id="4541" r:id="rId22"/>
    <p:sldId id="45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81BC34-6700-1539-D71C-F4360323BE5D}" name="Tania Dinis" initials="TD" userId="S::tania.dinis@mdfcommerce.com::c1879d6b-c037-4491-88fe-c80ff7f2a67d" providerId="AD"/>
  <p188:author id="{0CE03693-98F2-D34A-A359-B3F657680E8A}" name="Trevor Day" initials="TD" userId="S::trevor.day@mdfcommerce.com::3d19a0cc-070d-4d56-bbb6-699d06f94336" providerId="AD"/>
  <p188:author id="{09159AEA-9B70-D482-36AA-91FD258A2E91}" name="Nick Susi" initials="NS" userId="S::Nick.Susi@mdfcommerce.com::9ffd0cbf-df65-4ac6-82e4-666829d958c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4092"/>
    <a:srgbClr val="1B2D73"/>
    <a:srgbClr val="000000"/>
    <a:srgbClr val="1397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600" autoAdjust="0"/>
  </p:normalViewPr>
  <p:slideViewPr>
    <p:cSldViewPr snapToGrid="0">
      <p:cViewPr varScale="1">
        <p:scale>
          <a:sx n="82" d="100"/>
          <a:sy n="82" d="100"/>
        </p:scale>
        <p:origin x="1674"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5CC39D-D4A5-4F27-8118-EA8ADA53C3A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30A7183-C746-49C2-ACA7-B087231A3038}">
      <dgm:prSet/>
      <dgm:spPr/>
      <dgm:t>
        <a:bodyPr/>
        <a:lstStyle/>
        <a:p>
          <a:pPr rtl="0"/>
          <a:r>
            <a:rPr lang="en-US" dirty="0">
              <a:latin typeface="Poppins"/>
              <a:cs typeface="Poppins"/>
            </a:rPr>
            <a:t>Bill Hnatiuk, Local Government Manager</a:t>
          </a:r>
        </a:p>
      </dgm:t>
    </dgm:pt>
    <dgm:pt modelId="{8CE04710-423F-4AFB-923E-6FFF81CCB1FD}" type="parTrans" cxnId="{BE73156D-7E83-4C55-81E5-7CFE0CBC3DAC}">
      <dgm:prSet/>
      <dgm:spPr/>
      <dgm:t>
        <a:bodyPr/>
        <a:lstStyle/>
        <a:p>
          <a:endParaRPr lang="en-US"/>
        </a:p>
      </dgm:t>
    </dgm:pt>
    <dgm:pt modelId="{C3F568EA-3505-44E7-B803-6683C348530B}" type="sibTrans" cxnId="{BE73156D-7E83-4C55-81E5-7CFE0CBC3DAC}">
      <dgm:prSet/>
      <dgm:spPr/>
      <dgm:t>
        <a:bodyPr/>
        <a:lstStyle/>
        <a:p>
          <a:endParaRPr lang="en-US"/>
        </a:p>
      </dgm:t>
    </dgm:pt>
    <dgm:pt modelId="{022ED119-7CDB-4D3C-A901-2C7CEB4BA795}">
      <dgm:prSet/>
      <dgm:spPr/>
      <dgm:t>
        <a:bodyPr/>
        <a:lstStyle/>
        <a:p>
          <a:pPr rtl="0"/>
          <a:r>
            <a:rPr lang="en-US" dirty="0">
              <a:latin typeface="Poppins"/>
              <a:cs typeface="Poppins"/>
            </a:rPr>
            <a:t>Trevor Day, General Manager</a:t>
          </a:r>
        </a:p>
      </dgm:t>
    </dgm:pt>
    <dgm:pt modelId="{6E157C6C-8202-464A-973A-3A001F7E48F1}" type="parTrans" cxnId="{6B4F4D58-4D4C-458C-B640-47A9B495D014}">
      <dgm:prSet/>
      <dgm:spPr/>
      <dgm:t>
        <a:bodyPr/>
        <a:lstStyle/>
        <a:p>
          <a:endParaRPr lang="en-US"/>
        </a:p>
      </dgm:t>
    </dgm:pt>
    <dgm:pt modelId="{AF56898B-32CF-4842-A4A3-A48344BCE9BF}" type="sibTrans" cxnId="{6B4F4D58-4D4C-458C-B640-47A9B495D014}">
      <dgm:prSet/>
      <dgm:spPr/>
      <dgm:t>
        <a:bodyPr/>
        <a:lstStyle/>
        <a:p>
          <a:endParaRPr lang="en-US"/>
        </a:p>
      </dgm:t>
    </dgm:pt>
    <dgm:pt modelId="{08C095CB-031F-476D-8BAA-E4AC685B9A9D}">
      <dgm:prSet/>
      <dgm:spPr/>
      <dgm:t>
        <a:bodyPr/>
        <a:lstStyle/>
        <a:p>
          <a:r>
            <a:rPr lang="en-US" dirty="0">
              <a:latin typeface="Poppins"/>
              <a:cs typeface="Poppins"/>
            </a:rPr>
            <a:t>Cheri Ray, Program Manager</a:t>
          </a:r>
        </a:p>
      </dgm:t>
    </dgm:pt>
    <dgm:pt modelId="{A3EF93B6-187F-48DD-9AC2-7D10DAC740DE}" type="parTrans" cxnId="{33D6E3E2-CACE-4210-919E-1C23EBA11313}">
      <dgm:prSet/>
      <dgm:spPr/>
      <dgm:t>
        <a:bodyPr/>
        <a:lstStyle/>
        <a:p>
          <a:endParaRPr lang="en-US"/>
        </a:p>
      </dgm:t>
    </dgm:pt>
    <dgm:pt modelId="{E3A2BCA2-88FE-4820-A625-10924C945225}" type="sibTrans" cxnId="{33D6E3E2-CACE-4210-919E-1C23EBA11313}">
      <dgm:prSet/>
      <dgm:spPr/>
      <dgm:t>
        <a:bodyPr/>
        <a:lstStyle/>
        <a:p>
          <a:endParaRPr lang="en-US"/>
        </a:p>
      </dgm:t>
    </dgm:pt>
    <dgm:pt modelId="{2C8BD8C2-A742-4123-A936-4B56027687C2}">
      <dgm:prSet/>
      <dgm:spPr/>
      <dgm:t>
        <a:bodyPr/>
        <a:lstStyle/>
        <a:p>
          <a:pPr rtl="0"/>
          <a:r>
            <a:rPr lang="en-US" dirty="0">
              <a:latin typeface="Poppins"/>
              <a:cs typeface="Poppins"/>
            </a:rPr>
            <a:t>Nick Susi, Senior Director Transaction Program Success</a:t>
          </a:r>
          <a:endParaRPr lang="en-US" dirty="0"/>
        </a:p>
      </dgm:t>
    </dgm:pt>
    <dgm:pt modelId="{4E71B365-E099-4C52-80AC-E4B4DA1C4441}" type="parTrans" cxnId="{5F8D784A-1E4D-47C4-9518-9D67191DDF0E}">
      <dgm:prSet/>
      <dgm:spPr/>
      <dgm:t>
        <a:bodyPr/>
        <a:lstStyle/>
        <a:p>
          <a:endParaRPr lang="en-US"/>
        </a:p>
      </dgm:t>
    </dgm:pt>
    <dgm:pt modelId="{993EA45A-45AE-4A0A-925B-0341DA57661B}" type="sibTrans" cxnId="{5F8D784A-1E4D-47C4-9518-9D67191DDF0E}">
      <dgm:prSet/>
      <dgm:spPr/>
      <dgm:t>
        <a:bodyPr/>
        <a:lstStyle/>
        <a:p>
          <a:endParaRPr lang="en-US"/>
        </a:p>
      </dgm:t>
    </dgm:pt>
    <dgm:pt modelId="{5FE942B2-5E51-457E-AED6-FC36518D963F}" type="pres">
      <dgm:prSet presAssocID="{CB5CC39D-D4A5-4F27-8118-EA8ADA53C3A0}" presName="vert0" presStyleCnt="0">
        <dgm:presLayoutVars>
          <dgm:dir/>
          <dgm:animOne val="branch"/>
          <dgm:animLvl val="lvl"/>
        </dgm:presLayoutVars>
      </dgm:prSet>
      <dgm:spPr/>
    </dgm:pt>
    <dgm:pt modelId="{97B1D00F-9339-48D1-88F3-FDE7BA4FB589}" type="pres">
      <dgm:prSet presAssocID="{830A7183-C746-49C2-ACA7-B087231A3038}" presName="thickLine" presStyleLbl="alignNode1" presStyleIdx="0" presStyleCnt="4"/>
      <dgm:spPr/>
    </dgm:pt>
    <dgm:pt modelId="{E0954E41-E785-4102-8BEF-83256AAF05F7}" type="pres">
      <dgm:prSet presAssocID="{830A7183-C746-49C2-ACA7-B087231A3038}" presName="horz1" presStyleCnt="0"/>
      <dgm:spPr/>
    </dgm:pt>
    <dgm:pt modelId="{0C64C1C4-4EC1-4248-BD69-720FB6BA0C8B}" type="pres">
      <dgm:prSet presAssocID="{830A7183-C746-49C2-ACA7-B087231A3038}" presName="tx1" presStyleLbl="revTx" presStyleIdx="0" presStyleCnt="4"/>
      <dgm:spPr/>
    </dgm:pt>
    <dgm:pt modelId="{0DC5EDA6-3C0A-46C5-B111-28CF8E143D7C}" type="pres">
      <dgm:prSet presAssocID="{830A7183-C746-49C2-ACA7-B087231A3038}" presName="vert1" presStyleCnt="0"/>
      <dgm:spPr/>
    </dgm:pt>
    <dgm:pt modelId="{412D659D-8E71-4807-9AC8-9357FE34E5DC}" type="pres">
      <dgm:prSet presAssocID="{022ED119-7CDB-4D3C-A901-2C7CEB4BA795}" presName="thickLine" presStyleLbl="alignNode1" presStyleIdx="1" presStyleCnt="4"/>
      <dgm:spPr/>
    </dgm:pt>
    <dgm:pt modelId="{F6F0AC8C-18CF-429B-AB98-BDD79EA6E0E8}" type="pres">
      <dgm:prSet presAssocID="{022ED119-7CDB-4D3C-A901-2C7CEB4BA795}" presName="horz1" presStyleCnt="0"/>
      <dgm:spPr/>
    </dgm:pt>
    <dgm:pt modelId="{406510BF-3481-4565-910D-F95A3351B2B8}" type="pres">
      <dgm:prSet presAssocID="{022ED119-7CDB-4D3C-A901-2C7CEB4BA795}" presName="tx1" presStyleLbl="revTx" presStyleIdx="1" presStyleCnt="4"/>
      <dgm:spPr/>
    </dgm:pt>
    <dgm:pt modelId="{14542FC1-C482-4EDD-B31E-C78275C0672C}" type="pres">
      <dgm:prSet presAssocID="{022ED119-7CDB-4D3C-A901-2C7CEB4BA795}" presName="vert1" presStyleCnt="0"/>
      <dgm:spPr/>
    </dgm:pt>
    <dgm:pt modelId="{CFD65488-68B7-4839-9E7E-CCBA345F6C66}" type="pres">
      <dgm:prSet presAssocID="{2C8BD8C2-A742-4123-A936-4B56027687C2}" presName="thickLine" presStyleLbl="alignNode1" presStyleIdx="2" presStyleCnt="4"/>
      <dgm:spPr/>
    </dgm:pt>
    <dgm:pt modelId="{A40E069E-1FA4-4ABD-9A6B-CCF78646E902}" type="pres">
      <dgm:prSet presAssocID="{2C8BD8C2-A742-4123-A936-4B56027687C2}" presName="horz1" presStyleCnt="0"/>
      <dgm:spPr/>
    </dgm:pt>
    <dgm:pt modelId="{7FFFA0F3-BB34-496A-8A97-65A4E9E0723C}" type="pres">
      <dgm:prSet presAssocID="{2C8BD8C2-A742-4123-A936-4B56027687C2}" presName="tx1" presStyleLbl="revTx" presStyleIdx="2" presStyleCnt="4"/>
      <dgm:spPr/>
    </dgm:pt>
    <dgm:pt modelId="{A7691143-3307-4116-B114-0AF327C7FD73}" type="pres">
      <dgm:prSet presAssocID="{2C8BD8C2-A742-4123-A936-4B56027687C2}" presName="vert1" presStyleCnt="0"/>
      <dgm:spPr/>
    </dgm:pt>
    <dgm:pt modelId="{CF556A6A-2CDB-4D5C-A569-DAC2392CE592}" type="pres">
      <dgm:prSet presAssocID="{08C095CB-031F-476D-8BAA-E4AC685B9A9D}" presName="thickLine" presStyleLbl="alignNode1" presStyleIdx="3" presStyleCnt="4"/>
      <dgm:spPr/>
    </dgm:pt>
    <dgm:pt modelId="{9151E6DA-0960-48ED-B204-47186DB7EA60}" type="pres">
      <dgm:prSet presAssocID="{08C095CB-031F-476D-8BAA-E4AC685B9A9D}" presName="horz1" presStyleCnt="0"/>
      <dgm:spPr/>
    </dgm:pt>
    <dgm:pt modelId="{39520DC1-6EEB-41DD-B151-E85FB0AB6BBD}" type="pres">
      <dgm:prSet presAssocID="{08C095CB-031F-476D-8BAA-E4AC685B9A9D}" presName="tx1" presStyleLbl="revTx" presStyleIdx="3" presStyleCnt="4"/>
      <dgm:spPr/>
    </dgm:pt>
    <dgm:pt modelId="{35228F6B-8FDF-4ED9-BB7B-889DF6FF81DC}" type="pres">
      <dgm:prSet presAssocID="{08C095CB-031F-476D-8BAA-E4AC685B9A9D}" presName="vert1" presStyleCnt="0"/>
      <dgm:spPr/>
    </dgm:pt>
  </dgm:ptLst>
  <dgm:cxnLst>
    <dgm:cxn modelId="{8E1B3865-93D2-4715-A786-9055F217B0D1}" type="presOf" srcId="{830A7183-C746-49C2-ACA7-B087231A3038}" destId="{0C64C1C4-4EC1-4248-BD69-720FB6BA0C8B}" srcOrd="0" destOrd="0" presId="urn:microsoft.com/office/officeart/2008/layout/LinedList"/>
    <dgm:cxn modelId="{A24F3E48-224D-4258-9379-46B84EEB96FE}" type="presOf" srcId="{CB5CC39D-D4A5-4F27-8118-EA8ADA53C3A0}" destId="{5FE942B2-5E51-457E-AED6-FC36518D963F}" srcOrd="0" destOrd="0" presId="urn:microsoft.com/office/officeart/2008/layout/LinedList"/>
    <dgm:cxn modelId="{5F8D784A-1E4D-47C4-9518-9D67191DDF0E}" srcId="{CB5CC39D-D4A5-4F27-8118-EA8ADA53C3A0}" destId="{2C8BD8C2-A742-4123-A936-4B56027687C2}" srcOrd="2" destOrd="0" parTransId="{4E71B365-E099-4C52-80AC-E4B4DA1C4441}" sibTransId="{993EA45A-45AE-4A0A-925B-0341DA57661B}"/>
    <dgm:cxn modelId="{BE73156D-7E83-4C55-81E5-7CFE0CBC3DAC}" srcId="{CB5CC39D-D4A5-4F27-8118-EA8ADA53C3A0}" destId="{830A7183-C746-49C2-ACA7-B087231A3038}" srcOrd="0" destOrd="0" parTransId="{8CE04710-423F-4AFB-923E-6FFF81CCB1FD}" sibTransId="{C3F568EA-3505-44E7-B803-6683C348530B}"/>
    <dgm:cxn modelId="{6B4F4D58-4D4C-458C-B640-47A9B495D014}" srcId="{CB5CC39D-D4A5-4F27-8118-EA8ADA53C3A0}" destId="{022ED119-7CDB-4D3C-A901-2C7CEB4BA795}" srcOrd="1" destOrd="0" parTransId="{6E157C6C-8202-464A-973A-3A001F7E48F1}" sibTransId="{AF56898B-32CF-4842-A4A3-A48344BCE9BF}"/>
    <dgm:cxn modelId="{F57B9EBB-7052-4CBE-8B7C-93E29A3B652C}" type="presOf" srcId="{2C8BD8C2-A742-4123-A936-4B56027687C2}" destId="{7FFFA0F3-BB34-496A-8A97-65A4E9E0723C}" srcOrd="0" destOrd="0" presId="urn:microsoft.com/office/officeart/2008/layout/LinedList"/>
    <dgm:cxn modelId="{6ABF4AC1-A6C6-4BCC-8011-14773C89C232}" type="presOf" srcId="{022ED119-7CDB-4D3C-A901-2C7CEB4BA795}" destId="{406510BF-3481-4565-910D-F95A3351B2B8}" srcOrd="0" destOrd="0" presId="urn:microsoft.com/office/officeart/2008/layout/LinedList"/>
    <dgm:cxn modelId="{A5035DE1-521D-4ED9-B6AC-AF1DD8A8FDE0}" type="presOf" srcId="{08C095CB-031F-476D-8BAA-E4AC685B9A9D}" destId="{39520DC1-6EEB-41DD-B151-E85FB0AB6BBD}" srcOrd="0" destOrd="0" presId="urn:microsoft.com/office/officeart/2008/layout/LinedList"/>
    <dgm:cxn modelId="{33D6E3E2-CACE-4210-919E-1C23EBA11313}" srcId="{CB5CC39D-D4A5-4F27-8118-EA8ADA53C3A0}" destId="{08C095CB-031F-476D-8BAA-E4AC685B9A9D}" srcOrd="3" destOrd="0" parTransId="{A3EF93B6-187F-48DD-9AC2-7D10DAC740DE}" sibTransId="{E3A2BCA2-88FE-4820-A625-10924C945225}"/>
    <dgm:cxn modelId="{4415C46E-FBE0-4F39-B2CC-34177DCA63D6}" type="presParOf" srcId="{5FE942B2-5E51-457E-AED6-FC36518D963F}" destId="{97B1D00F-9339-48D1-88F3-FDE7BA4FB589}" srcOrd="0" destOrd="0" presId="urn:microsoft.com/office/officeart/2008/layout/LinedList"/>
    <dgm:cxn modelId="{C709CCF8-B850-459F-A73D-4B2CEA2A36A1}" type="presParOf" srcId="{5FE942B2-5E51-457E-AED6-FC36518D963F}" destId="{E0954E41-E785-4102-8BEF-83256AAF05F7}" srcOrd="1" destOrd="0" presId="urn:microsoft.com/office/officeart/2008/layout/LinedList"/>
    <dgm:cxn modelId="{536311AC-53FE-44D4-9DB6-DF61F6553A8A}" type="presParOf" srcId="{E0954E41-E785-4102-8BEF-83256AAF05F7}" destId="{0C64C1C4-4EC1-4248-BD69-720FB6BA0C8B}" srcOrd="0" destOrd="0" presId="urn:microsoft.com/office/officeart/2008/layout/LinedList"/>
    <dgm:cxn modelId="{69561D7B-C61D-4B0F-A83F-934A95105C76}" type="presParOf" srcId="{E0954E41-E785-4102-8BEF-83256AAF05F7}" destId="{0DC5EDA6-3C0A-46C5-B111-28CF8E143D7C}" srcOrd="1" destOrd="0" presId="urn:microsoft.com/office/officeart/2008/layout/LinedList"/>
    <dgm:cxn modelId="{F60DF1E3-3ACF-4198-B9DF-6295EB459C3C}" type="presParOf" srcId="{5FE942B2-5E51-457E-AED6-FC36518D963F}" destId="{412D659D-8E71-4807-9AC8-9357FE34E5DC}" srcOrd="2" destOrd="0" presId="urn:microsoft.com/office/officeart/2008/layout/LinedList"/>
    <dgm:cxn modelId="{0EE4DB56-B4A7-4226-B2CF-E4CE907EED78}" type="presParOf" srcId="{5FE942B2-5E51-457E-AED6-FC36518D963F}" destId="{F6F0AC8C-18CF-429B-AB98-BDD79EA6E0E8}" srcOrd="3" destOrd="0" presId="urn:microsoft.com/office/officeart/2008/layout/LinedList"/>
    <dgm:cxn modelId="{AFCB2AC6-0504-48CB-8038-5B2B2D2D737F}" type="presParOf" srcId="{F6F0AC8C-18CF-429B-AB98-BDD79EA6E0E8}" destId="{406510BF-3481-4565-910D-F95A3351B2B8}" srcOrd="0" destOrd="0" presId="urn:microsoft.com/office/officeart/2008/layout/LinedList"/>
    <dgm:cxn modelId="{F28EAC66-252D-472C-90BA-A706C886C826}" type="presParOf" srcId="{F6F0AC8C-18CF-429B-AB98-BDD79EA6E0E8}" destId="{14542FC1-C482-4EDD-B31E-C78275C0672C}" srcOrd="1" destOrd="0" presId="urn:microsoft.com/office/officeart/2008/layout/LinedList"/>
    <dgm:cxn modelId="{F4023730-AF6F-4054-A557-6682EDE84B1E}" type="presParOf" srcId="{5FE942B2-5E51-457E-AED6-FC36518D963F}" destId="{CFD65488-68B7-4839-9E7E-CCBA345F6C66}" srcOrd="4" destOrd="0" presId="urn:microsoft.com/office/officeart/2008/layout/LinedList"/>
    <dgm:cxn modelId="{7D80E9A9-A0E1-4A0D-B5AA-FCAE813B6EE4}" type="presParOf" srcId="{5FE942B2-5E51-457E-AED6-FC36518D963F}" destId="{A40E069E-1FA4-4ABD-9A6B-CCF78646E902}" srcOrd="5" destOrd="0" presId="urn:microsoft.com/office/officeart/2008/layout/LinedList"/>
    <dgm:cxn modelId="{21275F4E-C066-4A08-A937-5767499010D7}" type="presParOf" srcId="{A40E069E-1FA4-4ABD-9A6B-CCF78646E902}" destId="{7FFFA0F3-BB34-496A-8A97-65A4E9E0723C}" srcOrd="0" destOrd="0" presId="urn:microsoft.com/office/officeart/2008/layout/LinedList"/>
    <dgm:cxn modelId="{23F52A28-54BF-441E-A083-EBCD1A2276A1}" type="presParOf" srcId="{A40E069E-1FA4-4ABD-9A6B-CCF78646E902}" destId="{A7691143-3307-4116-B114-0AF327C7FD73}" srcOrd="1" destOrd="0" presId="urn:microsoft.com/office/officeart/2008/layout/LinedList"/>
    <dgm:cxn modelId="{CDC901C5-B0DA-4A1E-A8A9-3F5A4EE9D9D4}" type="presParOf" srcId="{5FE942B2-5E51-457E-AED6-FC36518D963F}" destId="{CF556A6A-2CDB-4D5C-A569-DAC2392CE592}" srcOrd="6" destOrd="0" presId="urn:microsoft.com/office/officeart/2008/layout/LinedList"/>
    <dgm:cxn modelId="{9D5003EF-C292-449D-9450-CE7B27C1CC41}" type="presParOf" srcId="{5FE942B2-5E51-457E-AED6-FC36518D963F}" destId="{9151E6DA-0960-48ED-B204-47186DB7EA60}" srcOrd="7" destOrd="0" presId="urn:microsoft.com/office/officeart/2008/layout/LinedList"/>
    <dgm:cxn modelId="{D5CF8C91-19C7-4AC0-B35C-732D0539DC63}" type="presParOf" srcId="{9151E6DA-0960-48ED-B204-47186DB7EA60}" destId="{39520DC1-6EEB-41DD-B151-E85FB0AB6BBD}" srcOrd="0" destOrd="0" presId="urn:microsoft.com/office/officeart/2008/layout/LinedList"/>
    <dgm:cxn modelId="{B8146887-B354-42F6-8B48-C7123056B8A3}" type="presParOf" srcId="{9151E6DA-0960-48ED-B204-47186DB7EA60}" destId="{35228F6B-8FDF-4ED9-BB7B-889DF6FF81D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4A332A-ED28-49A5-84C0-67C19290772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B37AF84-264D-449A-BA34-CD993F74641D}">
      <dgm:prSet/>
      <dgm:spPr>
        <a:solidFill>
          <a:srgbClr val="1B2D73"/>
        </a:solidFill>
      </dgm:spPr>
      <dgm:t>
        <a:bodyPr anchor="ctr"/>
        <a:lstStyle/>
        <a:p>
          <a:r>
            <a:rPr lang="en-US">
              <a:solidFill>
                <a:schemeClr val="bg1"/>
              </a:solidFill>
              <a:latin typeface="Poppins" panose="00000500000000000000" pitchFamily="2" charset="0"/>
              <a:cs typeface="Poppins" panose="00000500000000000000" pitchFamily="2" charset="0"/>
            </a:rPr>
            <a:t>Maximize NJSTART’s Value to you!</a:t>
          </a:r>
        </a:p>
      </dgm:t>
    </dgm:pt>
    <dgm:pt modelId="{D940AEA1-85AD-4E0D-9FC9-7152204ECAD3}" type="parTrans" cxnId="{C903E5DD-508C-45DF-99ED-2E9BFBAA7B5A}">
      <dgm:prSet/>
      <dgm:spPr/>
      <dgm:t>
        <a:bodyPr/>
        <a:lstStyle/>
        <a:p>
          <a:endParaRPr lang="en-US"/>
        </a:p>
      </dgm:t>
    </dgm:pt>
    <dgm:pt modelId="{83842F22-45C1-4B42-AF73-B7F54FF7BF4F}" type="sibTrans" cxnId="{C903E5DD-508C-45DF-99ED-2E9BFBAA7B5A}">
      <dgm:prSet/>
      <dgm:spPr/>
      <dgm:t>
        <a:bodyPr/>
        <a:lstStyle/>
        <a:p>
          <a:endParaRPr lang="en-US"/>
        </a:p>
      </dgm:t>
    </dgm:pt>
    <dgm:pt modelId="{CB3C548F-48DC-47C0-B380-B39687B7E4D2}">
      <dgm:prSet custT="1"/>
      <dgm:spPr/>
      <dgm:t>
        <a:bodyPr/>
        <a:lstStyle/>
        <a:p>
          <a:r>
            <a:rPr lang="en-US" sz="2000" dirty="0">
              <a:latin typeface="Poppins" panose="00000500000000000000" pitchFamily="2" charset="0"/>
              <a:cs typeface="Poppins" panose="00000500000000000000" pitchFamily="2" charset="0"/>
            </a:rPr>
            <a:t>NJSTART &amp; NJ Dept. Treasury Div of Purchase &amp; Property</a:t>
          </a:r>
          <a:endParaRPr lang="en-US" sz="2000" dirty="0">
            <a:solidFill>
              <a:schemeClr val="tx1"/>
            </a:solidFill>
            <a:latin typeface="Poppins" panose="00000500000000000000" pitchFamily="2" charset="0"/>
            <a:cs typeface="Poppins" panose="00000500000000000000" pitchFamily="2" charset="0"/>
          </a:endParaRPr>
        </a:p>
      </dgm:t>
    </dgm:pt>
    <dgm:pt modelId="{5046B0BB-297B-4B39-8145-0C5244A08614}" type="parTrans" cxnId="{507C84E5-3EFE-4B4D-A8B3-C605E62F53D2}">
      <dgm:prSet/>
      <dgm:spPr/>
      <dgm:t>
        <a:bodyPr/>
        <a:lstStyle/>
        <a:p>
          <a:endParaRPr lang="en-US"/>
        </a:p>
      </dgm:t>
    </dgm:pt>
    <dgm:pt modelId="{92FA9081-F972-432F-9401-3545658C2F29}" type="sibTrans" cxnId="{507C84E5-3EFE-4B4D-A8B3-C605E62F53D2}">
      <dgm:prSet/>
      <dgm:spPr/>
      <dgm:t>
        <a:bodyPr/>
        <a:lstStyle/>
        <a:p>
          <a:endParaRPr lang="en-US"/>
        </a:p>
      </dgm:t>
    </dgm:pt>
    <dgm:pt modelId="{30B1459D-3AF8-48C1-AF8D-BDF45674481E}">
      <dgm:prSet custT="1"/>
      <dgm:spPr/>
      <dgm:t>
        <a:bodyPr/>
        <a:lstStyle/>
        <a:p>
          <a:r>
            <a:rPr lang="en-US" sz="2000" dirty="0">
              <a:latin typeface="Poppins" panose="00000500000000000000" pitchFamily="2" charset="0"/>
              <a:cs typeface="Poppins" panose="00000500000000000000" pitchFamily="2" charset="0"/>
            </a:rPr>
            <a:t>NJSTART Responsibilities </a:t>
          </a:r>
          <a:endParaRPr lang="en-US" sz="2000" dirty="0">
            <a:solidFill>
              <a:schemeClr val="tx1"/>
            </a:solidFill>
            <a:latin typeface="Poppins" panose="00000500000000000000" pitchFamily="2" charset="0"/>
            <a:cs typeface="Poppins" panose="00000500000000000000" pitchFamily="2" charset="0"/>
          </a:endParaRPr>
        </a:p>
      </dgm:t>
    </dgm:pt>
    <dgm:pt modelId="{DCB62EC6-7F27-4DD3-9092-5B1F9B60F608}" type="parTrans" cxnId="{824DB5E6-DA55-4B7B-838C-F7EAE9417E14}">
      <dgm:prSet/>
      <dgm:spPr/>
      <dgm:t>
        <a:bodyPr/>
        <a:lstStyle/>
        <a:p>
          <a:endParaRPr lang="en-US"/>
        </a:p>
      </dgm:t>
    </dgm:pt>
    <dgm:pt modelId="{6256C486-652D-4C7F-8B2C-E7CD79D6701B}" type="sibTrans" cxnId="{824DB5E6-DA55-4B7B-838C-F7EAE9417E14}">
      <dgm:prSet/>
      <dgm:spPr/>
      <dgm:t>
        <a:bodyPr/>
        <a:lstStyle/>
        <a:p>
          <a:endParaRPr lang="en-US"/>
        </a:p>
      </dgm:t>
    </dgm:pt>
    <dgm:pt modelId="{6C363684-987B-45DE-BE25-1DBF31EB2E22}">
      <dgm:prSet custT="1"/>
      <dgm:spPr/>
      <dgm:t>
        <a:bodyPr/>
        <a:lstStyle/>
        <a:p>
          <a:r>
            <a:rPr lang="en-US" sz="2000" b="0" dirty="0">
              <a:solidFill>
                <a:schemeClr val="tx1"/>
              </a:solidFill>
              <a:latin typeface="Poppins" panose="00000500000000000000" pitchFamily="2" charset="0"/>
              <a:cs typeface="Poppins" panose="00000500000000000000" pitchFamily="2" charset="0"/>
            </a:rPr>
            <a:t>Sate of NJ Bid and Contract compliance </a:t>
          </a:r>
        </a:p>
      </dgm:t>
    </dgm:pt>
    <dgm:pt modelId="{FB62AFB3-DC91-4261-B3B5-2A1B65F15CD8}" type="parTrans" cxnId="{6BB8F3D8-9881-431C-87C7-C0EB1A7FAA53}">
      <dgm:prSet/>
      <dgm:spPr/>
      <dgm:t>
        <a:bodyPr/>
        <a:lstStyle/>
        <a:p>
          <a:endParaRPr lang="en-US"/>
        </a:p>
      </dgm:t>
    </dgm:pt>
    <dgm:pt modelId="{AA39E31A-A6DD-473B-AB03-6AB2F6EA2951}" type="sibTrans" cxnId="{6BB8F3D8-9881-431C-87C7-C0EB1A7FAA53}">
      <dgm:prSet/>
      <dgm:spPr/>
      <dgm:t>
        <a:bodyPr/>
        <a:lstStyle/>
        <a:p>
          <a:endParaRPr lang="en-US"/>
        </a:p>
      </dgm:t>
    </dgm:pt>
    <dgm:pt modelId="{CFEF1360-A279-4C98-A60D-7B45AF1D5121}">
      <dgm:prSet custT="1"/>
      <dgm:spPr/>
      <dgm:t>
        <a:bodyPr/>
        <a:lstStyle/>
        <a:p>
          <a:r>
            <a:rPr lang="en-US" sz="2000" dirty="0">
              <a:latin typeface="Poppins" panose="00000500000000000000" pitchFamily="2" charset="0"/>
              <a:cs typeface="Poppins" panose="00000500000000000000" pitchFamily="2" charset="0"/>
            </a:rPr>
            <a:t>Resources,  NJ-DPP, </a:t>
          </a:r>
          <a:r>
            <a:rPr lang="en-US" sz="2000" dirty="0" err="1">
              <a:latin typeface="Poppins" panose="00000500000000000000" pitchFamily="2" charset="0"/>
              <a:cs typeface="Poppins" panose="00000500000000000000" pitchFamily="2" charset="0"/>
            </a:rPr>
            <a:t>NJSTART.Info</a:t>
          </a:r>
          <a:r>
            <a:rPr lang="en-US" sz="2000" dirty="0">
              <a:latin typeface="Poppins" panose="00000500000000000000" pitchFamily="2" charset="0"/>
              <a:cs typeface="Poppins" panose="00000500000000000000" pitchFamily="2" charset="0"/>
            </a:rPr>
            <a:t> Contract reports, Registration, Newsletter and Other useful information</a:t>
          </a:r>
        </a:p>
        <a:p>
          <a:endParaRPr lang="en-US" sz="2000" dirty="0">
            <a:latin typeface="Poppins" panose="00000500000000000000" pitchFamily="2" charset="0"/>
            <a:cs typeface="Poppins" panose="00000500000000000000" pitchFamily="2" charset="0"/>
          </a:endParaRPr>
        </a:p>
        <a:p>
          <a:endParaRPr lang="en-US" sz="2000" b="1" dirty="0">
            <a:solidFill>
              <a:schemeClr val="tx1"/>
            </a:solidFill>
            <a:latin typeface="Poppins" panose="00000500000000000000" pitchFamily="2" charset="0"/>
            <a:cs typeface="Poppins" panose="00000500000000000000" pitchFamily="2" charset="0"/>
          </a:endParaRPr>
        </a:p>
      </dgm:t>
    </dgm:pt>
    <dgm:pt modelId="{08E17733-0192-4CA7-89CB-CA0F8690F6CE}" type="parTrans" cxnId="{517BF468-ACDD-4558-89FA-473A054C7654}">
      <dgm:prSet/>
      <dgm:spPr/>
      <dgm:t>
        <a:bodyPr/>
        <a:lstStyle/>
        <a:p>
          <a:endParaRPr lang="en-US"/>
        </a:p>
      </dgm:t>
    </dgm:pt>
    <dgm:pt modelId="{B6008A4E-EC00-487B-A001-3031C5C3F8B9}" type="sibTrans" cxnId="{517BF468-ACDD-4558-89FA-473A054C7654}">
      <dgm:prSet/>
      <dgm:spPr/>
      <dgm:t>
        <a:bodyPr/>
        <a:lstStyle/>
        <a:p>
          <a:endParaRPr lang="en-US"/>
        </a:p>
      </dgm:t>
    </dgm:pt>
    <dgm:pt modelId="{133E597E-8D65-4C68-AC72-3F5D0FC2BF00}">
      <dgm:prSet custT="1"/>
      <dgm:spPr/>
      <dgm:t>
        <a:bodyPr/>
        <a:lstStyle/>
        <a:p>
          <a:r>
            <a:rPr lang="en-US" sz="2000" dirty="0">
              <a:latin typeface="Poppins" panose="00000500000000000000" pitchFamily="2" charset="0"/>
              <a:cs typeface="Poppins" panose="00000500000000000000" pitchFamily="2" charset="0"/>
            </a:rPr>
            <a:t>Types of Contract (T/M/G) and Important Documents </a:t>
          </a:r>
          <a:endParaRPr lang="en-US" sz="2000" dirty="0">
            <a:solidFill>
              <a:schemeClr val="tx1"/>
            </a:solidFill>
            <a:latin typeface="Poppins" panose="00000500000000000000" pitchFamily="2" charset="0"/>
            <a:cs typeface="Poppins" panose="00000500000000000000" pitchFamily="2" charset="0"/>
          </a:endParaRPr>
        </a:p>
      </dgm:t>
    </dgm:pt>
    <dgm:pt modelId="{B7F161F8-5C24-43F1-B5FD-70F06C73FDEB}" type="parTrans" cxnId="{FE3D3203-11BB-4BC7-A773-BC5F24D7B794}">
      <dgm:prSet/>
      <dgm:spPr/>
      <dgm:t>
        <a:bodyPr/>
        <a:lstStyle/>
        <a:p>
          <a:endParaRPr lang="en-US"/>
        </a:p>
      </dgm:t>
    </dgm:pt>
    <dgm:pt modelId="{FA325729-15D2-429B-8AA2-337A81AF5667}" type="sibTrans" cxnId="{FE3D3203-11BB-4BC7-A773-BC5F24D7B794}">
      <dgm:prSet/>
      <dgm:spPr/>
      <dgm:t>
        <a:bodyPr/>
        <a:lstStyle/>
        <a:p>
          <a:endParaRPr lang="en-US"/>
        </a:p>
      </dgm:t>
    </dgm:pt>
    <dgm:pt modelId="{5E314E77-B4F0-4BE9-A30A-96F661EF6339}">
      <dgm:prSet custT="1"/>
      <dgm:spPr/>
      <dgm:t>
        <a:bodyPr/>
        <a:lstStyle/>
        <a:p>
          <a:r>
            <a:rPr lang="en-US" sz="2000" dirty="0">
              <a:latin typeface="Poppins" panose="00000500000000000000" pitchFamily="2" charset="0"/>
              <a:cs typeface="Poppins" panose="00000500000000000000" pitchFamily="2" charset="0"/>
            </a:rPr>
            <a:t>Types of Searches: Contract/G2B/Vendor/Marketplace </a:t>
          </a:r>
          <a:endParaRPr lang="en-US" sz="2000" dirty="0">
            <a:solidFill>
              <a:schemeClr val="tx1"/>
            </a:solidFill>
            <a:latin typeface="Poppins" panose="00000500000000000000" pitchFamily="2" charset="0"/>
            <a:cs typeface="Poppins" panose="00000500000000000000" pitchFamily="2" charset="0"/>
          </a:endParaRPr>
        </a:p>
      </dgm:t>
    </dgm:pt>
    <dgm:pt modelId="{FE925CA8-3094-4B50-9159-A46D36F29D53}" type="parTrans" cxnId="{95B116EB-11ED-4159-9112-285648A58DCA}">
      <dgm:prSet/>
      <dgm:spPr/>
      <dgm:t>
        <a:bodyPr/>
        <a:lstStyle/>
        <a:p>
          <a:endParaRPr lang="en-US"/>
        </a:p>
      </dgm:t>
    </dgm:pt>
    <dgm:pt modelId="{973C9CD7-23D8-4FB3-8FFD-59A7B2005D67}" type="sibTrans" cxnId="{95B116EB-11ED-4159-9112-285648A58DCA}">
      <dgm:prSet/>
      <dgm:spPr/>
      <dgm:t>
        <a:bodyPr/>
        <a:lstStyle/>
        <a:p>
          <a:endParaRPr lang="en-US"/>
        </a:p>
      </dgm:t>
    </dgm:pt>
    <dgm:pt modelId="{25260F60-D8DA-4B21-A73F-F25549D431C7}">
      <dgm:prSet custT="1"/>
      <dgm:spPr/>
      <dgm:t>
        <a:bodyPr/>
        <a:lstStyle/>
        <a:p>
          <a:endParaRPr lang="en-US" sz="2000" dirty="0">
            <a:solidFill>
              <a:schemeClr val="tx1"/>
            </a:solidFill>
            <a:latin typeface="Poppins" panose="00000500000000000000" pitchFamily="2" charset="0"/>
            <a:cs typeface="Poppins" panose="00000500000000000000" pitchFamily="2" charset="0"/>
          </a:endParaRPr>
        </a:p>
      </dgm:t>
    </dgm:pt>
    <dgm:pt modelId="{98403381-0657-47B7-90BA-AD94BEB2438C}" type="parTrans" cxnId="{C77C8851-65DE-4860-A818-D87FAD787776}">
      <dgm:prSet/>
      <dgm:spPr/>
      <dgm:t>
        <a:bodyPr/>
        <a:lstStyle/>
        <a:p>
          <a:endParaRPr lang="en-US"/>
        </a:p>
      </dgm:t>
    </dgm:pt>
    <dgm:pt modelId="{BB7A4141-9D9A-4BCF-90E8-0EFE84941192}" type="sibTrans" cxnId="{C77C8851-65DE-4860-A818-D87FAD787776}">
      <dgm:prSet/>
      <dgm:spPr/>
      <dgm:t>
        <a:bodyPr/>
        <a:lstStyle/>
        <a:p>
          <a:endParaRPr lang="en-US"/>
        </a:p>
      </dgm:t>
    </dgm:pt>
    <dgm:pt modelId="{0CEB7931-95DD-487C-95A4-AFEE53BD5E50}" type="pres">
      <dgm:prSet presAssocID="{504A332A-ED28-49A5-84C0-67C192907722}" presName="vert0" presStyleCnt="0">
        <dgm:presLayoutVars>
          <dgm:dir/>
          <dgm:animOne val="branch"/>
          <dgm:animLvl val="lvl"/>
        </dgm:presLayoutVars>
      </dgm:prSet>
      <dgm:spPr/>
    </dgm:pt>
    <dgm:pt modelId="{95283302-7F8E-4E34-AAC1-D816268115EF}" type="pres">
      <dgm:prSet presAssocID="{5B37AF84-264D-449A-BA34-CD993F74641D}" presName="thickLine" presStyleLbl="alignNode1" presStyleIdx="0" presStyleCnt="1"/>
      <dgm:spPr/>
    </dgm:pt>
    <dgm:pt modelId="{52C03962-DE8F-4C23-BAD5-9A2BE3A2C486}" type="pres">
      <dgm:prSet presAssocID="{5B37AF84-264D-449A-BA34-CD993F74641D}" presName="horz1" presStyleCnt="0"/>
      <dgm:spPr/>
    </dgm:pt>
    <dgm:pt modelId="{475F1609-C75A-45C3-94D5-8D6373F30306}" type="pres">
      <dgm:prSet presAssocID="{5B37AF84-264D-449A-BA34-CD993F74641D}" presName="tx1" presStyleLbl="revTx" presStyleIdx="0" presStyleCnt="8" custScaleX="108195"/>
      <dgm:spPr/>
    </dgm:pt>
    <dgm:pt modelId="{01A9F093-C5FF-4E60-8381-CE437D0506A8}" type="pres">
      <dgm:prSet presAssocID="{5B37AF84-264D-449A-BA34-CD993F74641D}" presName="vert1" presStyleCnt="0"/>
      <dgm:spPr/>
    </dgm:pt>
    <dgm:pt modelId="{F025B920-3CE0-40DC-90C2-7EFD28943E21}" type="pres">
      <dgm:prSet presAssocID="{CB3C548F-48DC-47C0-B380-B39687B7E4D2}" presName="vertSpace2a" presStyleCnt="0"/>
      <dgm:spPr/>
    </dgm:pt>
    <dgm:pt modelId="{784E71DE-557A-42B2-8543-B6CE75ACBBF5}" type="pres">
      <dgm:prSet presAssocID="{CB3C548F-48DC-47C0-B380-B39687B7E4D2}" presName="horz2" presStyleCnt="0"/>
      <dgm:spPr/>
    </dgm:pt>
    <dgm:pt modelId="{A3177507-74A0-45FA-BBFA-F0F659B12F4C}" type="pres">
      <dgm:prSet presAssocID="{CB3C548F-48DC-47C0-B380-B39687B7E4D2}" presName="horzSpace2" presStyleCnt="0"/>
      <dgm:spPr/>
    </dgm:pt>
    <dgm:pt modelId="{0EF13C09-FE98-43A8-9D33-2555457FC56E}" type="pres">
      <dgm:prSet presAssocID="{CB3C548F-48DC-47C0-B380-B39687B7E4D2}" presName="tx2" presStyleLbl="revTx" presStyleIdx="1" presStyleCnt="8"/>
      <dgm:spPr/>
    </dgm:pt>
    <dgm:pt modelId="{5F147610-29A1-4C3C-B468-EB951F768108}" type="pres">
      <dgm:prSet presAssocID="{CB3C548F-48DC-47C0-B380-B39687B7E4D2}" presName="vert2" presStyleCnt="0"/>
      <dgm:spPr/>
    </dgm:pt>
    <dgm:pt modelId="{E2C07511-C307-4644-B7A4-ADD52A84701C}" type="pres">
      <dgm:prSet presAssocID="{CB3C548F-48DC-47C0-B380-B39687B7E4D2}" presName="thinLine2b" presStyleLbl="callout" presStyleIdx="0" presStyleCnt="7"/>
      <dgm:spPr/>
    </dgm:pt>
    <dgm:pt modelId="{B68D9BD5-07E3-4246-A107-9BCF1D950DBB}" type="pres">
      <dgm:prSet presAssocID="{CB3C548F-48DC-47C0-B380-B39687B7E4D2}" presName="vertSpace2b" presStyleCnt="0"/>
      <dgm:spPr/>
    </dgm:pt>
    <dgm:pt modelId="{28140C38-BECE-4376-9F8B-437BA5DA0977}" type="pres">
      <dgm:prSet presAssocID="{30B1459D-3AF8-48C1-AF8D-BDF45674481E}" presName="horz2" presStyleCnt="0"/>
      <dgm:spPr/>
    </dgm:pt>
    <dgm:pt modelId="{1BA87507-C200-4C25-B652-B60F6DD1F3B7}" type="pres">
      <dgm:prSet presAssocID="{30B1459D-3AF8-48C1-AF8D-BDF45674481E}" presName="horzSpace2" presStyleCnt="0"/>
      <dgm:spPr/>
    </dgm:pt>
    <dgm:pt modelId="{C3DAF526-66D8-45CA-BC5C-6EA1945FEBD5}" type="pres">
      <dgm:prSet presAssocID="{30B1459D-3AF8-48C1-AF8D-BDF45674481E}" presName="tx2" presStyleLbl="revTx" presStyleIdx="2" presStyleCnt="8"/>
      <dgm:spPr/>
    </dgm:pt>
    <dgm:pt modelId="{A22F12F7-ED85-4323-AA46-4E500E3F2140}" type="pres">
      <dgm:prSet presAssocID="{30B1459D-3AF8-48C1-AF8D-BDF45674481E}" presName="vert2" presStyleCnt="0"/>
      <dgm:spPr/>
    </dgm:pt>
    <dgm:pt modelId="{2EBBB9F9-3681-45B6-A4D3-FB399C648BAE}" type="pres">
      <dgm:prSet presAssocID="{30B1459D-3AF8-48C1-AF8D-BDF45674481E}" presName="thinLine2b" presStyleLbl="callout" presStyleIdx="1" presStyleCnt="7"/>
      <dgm:spPr/>
    </dgm:pt>
    <dgm:pt modelId="{FE9A9A89-D947-422F-A825-732A28E75F9A}" type="pres">
      <dgm:prSet presAssocID="{30B1459D-3AF8-48C1-AF8D-BDF45674481E}" presName="vertSpace2b" presStyleCnt="0"/>
      <dgm:spPr/>
    </dgm:pt>
    <dgm:pt modelId="{8391756D-B1E3-4C3D-9639-B977DDAE8486}" type="pres">
      <dgm:prSet presAssocID="{6C363684-987B-45DE-BE25-1DBF31EB2E22}" presName="horz2" presStyleCnt="0"/>
      <dgm:spPr/>
    </dgm:pt>
    <dgm:pt modelId="{C2A69251-9903-427B-A906-19C4DCC72F76}" type="pres">
      <dgm:prSet presAssocID="{6C363684-987B-45DE-BE25-1DBF31EB2E22}" presName="horzSpace2" presStyleCnt="0"/>
      <dgm:spPr/>
    </dgm:pt>
    <dgm:pt modelId="{7D0BC693-F115-4103-B9E5-B83FE3DD546A}" type="pres">
      <dgm:prSet presAssocID="{6C363684-987B-45DE-BE25-1DBF31EB2E22}" presName="tx2" presStyleLbl="revTx" presStyleIdx="3" presStyleCnt="8"/>
      <dgm:spPr/>
    </dgm:pt>
    <dgm:pt modelId="{F38095B4-08AF-493B-8F6D-BFB5F20B9F5D}" type="pres">
      <dgm:prSet presAssocID="{6C363684-987B-45DE-BE25-1DBF31EB2E22}" presName="vert2" presStyleCnt="0"/>
      <dgm:spPr/>
    </dgm:pt>
    <dgm:pt modelId="{F63AADCF-2E7A-4AE7-87AE-D36A86DAA4DF}" type="pres">
      <dgm:prSet presAssocID="{6C363684-987B-45DE-BE25-1DBF31EB2E22}" presName="thinLine2b" presStyleLbl="callout" presStyleIdx="2" presStyleCnt="7"/>
      <dgm:spPr/>
    </dgm:pt>
    <dgm:pt modelId="{BD699096-988E-4FE7-A904-62743C3D6B92}" type="pres">
      <dgm:prSet presAssocID="{6C363684-987B-45DE-BE25-1DBF31EB2E22}" presName="vertSpace2b" presStyleCnt="0"/>
      <dgm:spPr/>
    </dgm:pt>
    <dgm:pt modelId="{9ECA27F2-B111-4D0F-B621-78DAFBE4C07F}" type="pres">
      <dgm:prSet presAssocID="{CFEF1360-A279-4C98-A60D-7B45AF1D5121}" presName="horz2" presStyleCnt="0"/>
      <dgm:spPr/>
    </dgm:pt>
    <dgm:pt modelId="{7349BA41-5F74-4045-B900-BC941245EBFC}" type="pres">
      <dgm:prSet presAssocID="{CFEF1360-A279-4C98-A60D-7B45AF1D5121}" presName="horzSpace2" presStyleCnt="0"/>
      <dgm:spPr/>
    </dgm:pt>
    <dgm:pt modelId="{EA794A26-5D68-4DE5-A660-312D9C50C615}" type="pres">
      <dgm:prSet presAssocID="{CFEF1360-A279-4C98-A60D-7B45AF1D5121}" presName="tx2" presStyleLbl="revTx" presStyleIdx="4" presStyleCnt="8"/>
      <dgm:spPr/>
    </dgm:pt>
    <dgm:pt modelId="{4E61B4CD-A574-4483-BFEA-00DFEC8A32D1}" type="pres">
      <dgm:prSet presAssocID="{CFEF1360-A279-4C98-A60D-7B45AF1D5121}" presName="vert2" presStyleCnt="0"/>
      <dgm:spPr/>
    </dgm:pt>
    <dgm:pt modelId="{14BB7624-F94C-4F12-8079-31A662DC7F22}" type="pres">
      <dgm:prSet presAssocID="{CFEF1360-A279-4C98-A60D-7B45AF1D5121}" presName="thinLine2b" presStyleLbl="callout" presStyleIdx="3" presStyleCnt="7"/>
      <dgm:spPr/>
    </dgm:pt>
    <dgm:pt modelId="{4C242DBC-0C58-4198-92E3-F08B44419B95}" type="pres">
      <dgm:prSet presAssocID="{CFEF1360-A279-4C98-A60D-7B45AF1D5121}" presName="vertSpace2b" presStyleCnt="0"/>
      <dgm:spPr/>
    </dgm:pt>
    <dgm:pt modelId="{5A2CCDAD-8286-4810-B0A5-0A55BB396E1E}" type="pres">
      <dgm:prSet presAssocID="{133E597E-8D65-4C68-AC72-3F5D0FC2BF00}" presName="horz2" presStyleCnt="0"/>
      <dgm:spPr/>
    </dgm:pt>
    <dgm:pt modelId="{6A1E4C96-2EE3-4AFE-8E1B-59AAF4205FD8}" type="pres">
      <dgm:prSet presAssocID="{133E597E-8D65-4C68-AC72-3F5D0FC2BF00}" presName="horzSpace2" presStyleCnt="0"/>
      <dgm:spPr/>
    </dgm:pt>
    <dgm:pt modelId="{2A08912F-DF83-44CC-9154-E4649074EC71}" type="pres">
      <dgm:prSet presAssocID="{133E597E-8D65-4C68-AC72-3F5D0FC2BF00}" presName="tx2" presStyleLbl="revTx" presStyleIdx="5" presStyleCnt="8"/>
      <dgm:spPr/>
    </dgm:pt>
    <dgm:pt modelId="{2599396A-FDE7-4BCB-89DF-D6915BE33744}" type="pres">
      <dgm:prSet presAssocID="{133E597E-8D65-4C68-AC72-3F5D0FC2BF00}" presName="vert2" presStyleCnt="0"/>
      <dgm:spPr/>
    </dgm:pt>
    <dgm:pt modelId="{2FE7D4F2-FC17-4F36-B384-5AE3A83CFA5B}" type="pres">
      <dgm:prSet presAssocID="{133E597E-8D65-4C68-AC72-3F5D0FC2BF00}" presName="thinLine2b" presStyleLbl="callout" presStyleIdx="4" presStyleCnt="7"/>
      <dgm:spPr/>
    </dgm:pt>
    <dgm:pt modelId="{1C5B0DAE-0181-4D95-86AB-5AE3DB840E05}" type="pres">
      <dgm:prSet presAssocID="{133E597E-8D65-4C68-AC72-3F5D0FC2BF00}" presName="vertSpace2b" presStyleCnt="0"/>
      <dgm:spPr/>
    </dgm:pt>
    <dgm:pt modelId="{F7AF42E5-93F1-443F-B525-C675D5460155}" type="pres">
      <dgm:prSet presAssocID="{5E314E77-B4F0-4BE9-A30A-96F661EF6339}" presName="horz2" presStyleCnt="0"/>
      <dgm:spPr/>
    </dgm:pt>
    <dgm:pt modelId="{33945048-6D60-4BB2-81D8-73D95CE302B4}" type="pres">
      <dgm:prSet presAssocID="{5E314E77-B4F0-4BE9-A30A-96F661EF6339}" presName="horzSpace2" presStyleCnt="0"/>
      <dgm:spPr/>
    </dgm:pt>
    <dgm:pt modelId="{99A9DEA7-4642-4FF5-B871-C5DF251327BD}" type="pres">
      <dgm:prSet presAssocID="{5E314E77-B4F0-4BE9-A30A-96F661EF6339}" presName="tx2" presStyleLbl="revTx" presStyleIdx="6" presStyleCnt="8"/>
      <dgm:spPr/>
    </dgm:pt>
    <dgm:pt modelId="{377E121B-FA40-42D5-B086-496711F0E8A8}" type="pres">
      <dgm:prSet presAssocID="{5E314E77-B4F0-4BE9-A30A-96F661EF6339}" presName="vert2" presStyleCnt="0"/>
      <dgm:spPr/>
    </dgm:pt>
    <dgm:pt modelId="{82037B52-8818-473B-90A9-4C6FAEFE80D2}" type="pres">
      <dgm:prSet presAssocID="{5E314E77-B4F0-4BE9-A30A-96F661EF6339}" presName="thinLine2b" presStyleLbl="callout" presStyleIdx="5" presStyleCnt="7"/>
      <dgm:spPr/>
    </dgm:pt>
    <dgm:pt modelId="{9A007ACC-9ED5-4DC9-95EF-E2A1AB7056C2}" type="pres">
      <dgm:prSet presAssocID="{5E314E77-B4F0-4BE9-A30A-96F661EF6339}" presName="vertSpace2b" presStyleCnt="0"/>
      <dgm:spPr/>
    </dgm:pt>
    <dgm:pt modelId="{DDDEA42B-E19A-494F-9139-A7E10CB99FE2}" type="pres">
      <dgm:prSet presAssocID="{25260F60-D8DA-4B21-A73F-F25549D431C7}" presName="horz2" presStyleCnt="0"/>
      <dgm:spPr/>
    </dgm:pt>
    <dgm:pt modelId="{BA9C0FB7-4AF9-4073-8135-E84CC00BEC58}" type="pres">
      <dgm:prSet presAssocID="{25260F60-D8DA-4B21-A73F-F25549D431C7}" presName="horzSpace2" presStyleCnt="0"/>
      <dgm:spPr/>
    </dgm:pt>
    <dgm:pt modelId="{D2203525-A0A3-4230-9F9B-35A3319838C4}" type="pres">
      <dgm:prSet presAssocID="{25260F60-D8DA-4B21-A73F-F25549D431C7}" presName="tx2" presStyleLbl="revTx" presStyleIdx="7" presStyleCnt="8"/>
      <dgm:spPr/>
    </dgm:pt>
    <dgm:pt modelId="{0F12D33C-B826-4789-92A8-665F747B1634}" type="pres">
      <dgm:prSet presAssocID="{25260F60-D8DA-4B21-A73F-F25549D431C7}" presName="vert2" presStyleCnt="0"/>
      <dgm:spPr/>
    </dgm:pt>
    <dgm:pt modelId="{31178187-43AA-4B49-9C4B-CDEE3A5B27A0}" type="pres">
      <dgm:prSet presAssocID="{25260F60-D8DA-4B21-A73F-F25549D431C7}" presName="thinLine2b" presStyleLbl="callout" presStyleIdx="6" presStyleCnt="7"/>
      <dgm:spPr/>
    </dgm:pt>
    <dgm:pt modelId="{1BA6A804-1963-4528-ABF2-EBB4A438ACC9}" type="pres">
      <dgm:prSet presAssocID="{25260F60-D8DA-4B21-A73F-F25549D431C7}" presName="vertSpace2b" presStyleCnt="0"/>
      <dgm:spPr/>
    </dgm:pt>
  </dgm:ptLst>
  <dgm:cxnLst>
    <dgm:cxn modelId="{FE3D3203-11BB-4BC7-A773-BC5F24D7B794}" srcId="{5B37AF84-264D-449A-BA34-CD993F74641D}" destId="{133E597E-8D65-4C68-AC72-3F5D0FC2BF00}" srcOrd="4" destOrd="0" parTransId="{B7F161F8-5C24-43F1-B5FD-70F06C73FDEB}" sibTransId="{FA325729-15D2-429B-8AA2-337A81AF5667}"/>
    <dgm:cxn modelId="{66E11520-D7E8-41FE-8616-8780E7DCF598}" type="presOf" srcId="{5E314E77-B4F0-4BE9-A30A-96F661EF6339}" destId="{99A9DEA7-4642-4FF5-B871-C5DF251327BD}" srcOrd="0" destOrd="0" presId="urn:microsoft.com/office/officeart/2008/layout/LinedList"/>
    <dgm:cxn modelId="{A411B35D-622F-4BBD-816F-E9F9CD433F4F}" type="presOf" srcId="{504A332A-ED28-49A5-84C0-67C192907722}" destId="{0CEB7931-95DD-487C-95A4-AFEE53BD5E50}" srcOrd="0" destOrd="0" presId="urn:microsoft.com/office/officeart/2008/layout/LinedList"/>
    <dgm:cxn modelId="{517BF468-ACDD-4558-89FA-473A054C7654}" srcId="{5B37AF84-264D-449A-BA34-CD993F74641D}" destId="{CFEF1360-A279-4C98-A60D-7B45AF1D5121}" srcOrd="3" destOrd="0" parTransId="{08E17733-0192-4CA7-89CB-CA0F8690F6CE}" sibTransId="{B6008A4E-EC00-487B-A001-3031C5C3F8B9}"/>
    <dgm:cxn modelId="{C77C8851-65DE-4860-A818-D87FAD787776}" srcId="{5B37AF84-264D-449A-BA34-CD993F74641D}" destId="{25260F60-D8DA-4B21-A73F-F25549D431C7}" srcOrd="6" destOrd="0" parTransId="{98403381-0657-47B7-90BA-AD94BEB2438C}" sibTransId="{BB7A4141-9D9A-4BCF-90E8-0EFE84941192}"/>
    <dgm:cxn modelId="{D938DE7C-E785-40F4-A296-8AB58841430F}" type="presOf" srcId="{CB3C548F-48DC-47C0-B380-B39687B7E4D2}" destId="{0EF13C09-FE98-43A8-9D33-2555457FC56E}" srcOrd="0" destOrd="0" presId="urn:microsoft.com/office/officeart/2008/layout/LinedList"/>
    <dgm:cxn modelId="{634EA081-DEE2-47AC-AE4A-5BF9AC505827}" type="presOf" srcId="{CFEF1360-A279-4C98-A60D-7B45AF1D5121}" destId="{EA794A26-5D68-4DE5-A660-312D9C50C615}" srcOrd="0" destOrd="0" presId="urn:microsoft.com/office/officeart/2008/layout/LinedList"/>
    <dgm:cxn modelId="{328CEEC2-8AB0-476A-87A0-C768E119CAAE}" type="presOf" srcId="{133E597E-8D65-4C68-AC72-3F5D0FC2BF00}" destId="{2A08912F-DF83-44CC-9154-E4649074EC71}" srcOrd="0" destOrd="0" presId="urn:microsoft.com/office/officeart/2008/layout/LinedList"/>
    <dgm:cxn modelId="{B87716D5-8E21-4708-B626-42B1B8C8E727}" type="presOf" srcId="{25260F60-D8DA-4B21-A73F-F25549D431C7}" destId="{D2203525-A0A3-4230-9F9B-35A3319838C4}" srcOrd="0" destOrd="0" presId="urn:microsoft.com/office/officeart/2008/layout/LinedList"/>
    <dgm:cxn modelId="{F09BFAD5-D767-4C32-978F-A2CA705913AD}" type="presOf" srcId="{5B37AF84-264D-449A-BA34-CD993F74641D}" destId="{475F1609-C75A-45C3-94D5-8D6373F30306}" srcOrd="0" destOrd="0" presId="urn:microsoft.com/office/officeart/2008/layout/LinedList"/>
    <dgm:cxn modelId="{6BB8F3D8-9881-431C-87C7-C0EB1A7FAA53}" srcId="{5B37AF84-264D-449A-BA34-CD993F74641D}" destId="{6C363684-987B-45DE-BE25-1DBF31EB2E22}" srcOrd="2" destOrd="0" parTransId="{FB62AFB3-DC91-4261-B3B5-2A1B65F15CD8}" sibTransId="{AA39E31A-A6DD-473B-AB03-6AB2F6EA2951}"/>
    <dgm:cxn modelId="{CF766ADA-0C75-4148-B3C4-C6B1AFFBAA79}" type="presOf" srcId="{6C363684-987B-45DE-BE25-1DBF31EB2E22}" destId="{7D0BC693-F115-4103-B9E5-B83FE3DD546A}" srcOrd="0" destOrd="0" presId="urn:microsoft.com/office/officeart/2008/layout/LinedList"/>
    <dgm:cxn modelId="{7CC9D8DA-25BC-46FE-AE41-7E3626EF3D41}" type="presOf" srcId="{30B1459D-3AF8-48C1-AF8D-BDF45674481E}" destId="{C3DAF526-66D8-45CA-BC5C-6EA1945FEBD5}" srcOrd="0" destOrd="0" presId="urn:microsoft.com/office/officeart/2008/layout/LinedList"/>
    <dgm:cxn modelId="{C903E5DD-508C-45DF-99ED-2E9BFBAA7B5A}" srcId="{504A332A-ED28-49A5-84C0-67C192907722}" destId="{5B37AF84-264D-449A-BA34-CD993F74641D}" srcOrd="0" destOrd="0" parTransId="{D940AEA1-85AD-4E0D-9FC9-7152204ECAD3}" sibTransId="{83842F22-45C1-4B42-AF73-B7F54FF7BF4F}"/>
    <dgm:cxn modelId="{507C84E5-3EFE-4B4D-A8B3-C605E62F53D2}" srcId="{5B37AF84-264D-449A-BA34-CD993F74641D}" destId="{CB3C548F-48DC-47C0-B380-B39687B7E4D2}" srcOrd="0" destOrd="0" parTransId="{5046B0BB-297B-4B39-8145-0C5244A08614}" sibTransId="{92FA9081-F972-432F-9401-3545658C2F29}"/>
    <dgm:cxn modelId="{824DB5E6-DA55-4B7B-838C-F7EAE9417E14}" srcId="{5B37AF84-264D-449A-BA34-CD993F74641D}" destId="{30B1459D-3AF8-48C1-AF8D-BDF45674481E}" srcOrd="1" destOrd="0" parTransId="{DCB62EC6-7F27-4DD3-9092-5B1F9B60F608}" sibTransId="{6256C486-652D-4C7F-8B2C-E7CD79D6701B}"/>
    <dgm:cxn modelId="{95B116EB-11ED-4159-9112-285648A58DCA}" srcId="{5B37AF84-264D-449A-BA34-CD993F74641D}" destId="{5E314E77-B4F0-4BE9-A30A-96F661EF6339}" srcOrd="5" destOrd="0" parTransId="{FE925CA8-3094-4B50-9159-A46D36F29D53}" sibTransId="{973C9CD7-23D8-4FB3-8FFD-59A7B2005D67}"/>
    <dgm:cxn modelId="{702C21F6-B7D9-4998-A21D-729884BD1CC2}" type="presParOf" srcId="{0CEB7931-95DD-487C-95A4-AFEE53BD5E50}" destId="{95283302-7F8E-4E34-AAC1-D816268115EF}" srcOrd="0" destOrd="0" presId="urn:microsoft.com/office/officeart/2008/layout/LinedList"/>
    <dgm:cxn modelId="{6A816925-653F-4678-8881-60A4DAAE7D10}" type="presParOf" srcId="{0CEB7931-95DD-487C-95A4-AFEE53BD5E50}" destId="{52C03962-DE8F-4C23-BAD5-9A2BE3A2C486}" srcOrd="1" destOrd="0" presId="urn:microsoft.com/office/officeart/2008/layout/LinedList"/>
    <dgm:cxn modelId="{F5B66A43-A06E-4D24-A4D0-C4175F5BA8F3}" type="presParOf" srcId="{52C03962-DE8F-4C23-BAD5-9A2BE3A2C486}" destId="{475F1609-C75A-45C3-94D5-8D6373F30306}" srcOrd="0" destOrd="0" presId="urn:microsoft.com/office/officeart/2008/layout/LinedList"/>
    <dgm:cxn modelId="{119BD9B6-D9B2-4489-9201-D02D0136F7CF}" type="presParOf" srcId="{52C03962-DE8F-4C23-BAD5-9A2BE3A2C486}" destId="{01A9F093-C5FF-4E60-8381-CE437D0506A8}" srcOrd="1" destOrd="0" presId="urn:microsoft.com/office/officeart/2008/layout/LinedList"/>
    <dgm:cxn modelId="{A263B7D1-08BB-4D89-ADCE-477346ECCB95}" type="presParOf" srcId="{01A9F093-C5FF-4E60-8381-CE437D0506A8}" destId="{F025B920-3CE0-40DC-90C2-7EFD28943E21}" srcOrd="0" destOrd="0" presId="urn:microsoft.com/office/officeart/2008/layout/LinedList"/>
    <dgm:cxn modelId="{7765DBA5-76BE-4CB7-9498-C1FBEBD9DDB8}" type="presParOf" srcId="{01A9F093-C5FF-4E60-8381-CE437D0506A8}" destId="{784E71DE-557A-42B2-8543-B6CE75ACBBF5}" srcOrd="1" destOrd="0" presId="urn:microsoft.com/office/officeart/2008/layout/LinedList"/>
    <dgm:cxn modelId="{A4C985C8-6C3D-4C07-BE45-3CF19834E1C4}" type="presParOf" srcId="{784E71DE-557A-42B2-8543-B6CE75ACBBF5}" destId="{A3177507-74A0-45FA-BBFA-F0F659B12F4C}" srcOrd="0" destOrd="0" presId="urn:microsoft.com/office/officeart/2008/layout/LinedList"/>
    <dgm:cxn modelId="{2E3F7464-BF7C-495C-BDDF-9945D25E97BA}" type="presParOf" srcId="{784E71DE-557A-42B2-8543-B6CE75ACBBF5}" destId="{0EF13C09-FE98-43A8-9D33-2555457FC56E}" srcOrd="1" destOrd="0" presId="urn:microsoft.com/office/officeart/2008/layout/LinedList"/>
    <dgm:cxn modelId="{04F4672A-4653-4F53-96DF-D89EA7C5767D}" type="presParOf" srcId="{784E71DE-557A-42B2-8543-B6CE75ACBBF5}" destId="{5F147610-29A1-4C3C-B468-EB951F768108}" srcOrd="2" destOrd="0" presId="urn:microsoft.com/office/officeart/2008/layout/LinedList"/>
    <dgm:cxn modelId="{FA47D200-CFB8-4696-804A-E8548A719AE5}" type="presParOf" srcId="{01A9F093-C5FF-4E60-8381-CE437D0506A8}" destId="{E2C07511-C307-4644-B7A4-ADD52A84701C}" srcOrd="2" destOrd="0" presId="urn:microsoft.com/office/officeart/2008/layout/LinedList"/>
    <dgm:cxn modelId="{4F3897EE-F4DA-431D-B3E5-64A03FC289C2}" type="presParOf" srcId="{01A9F093-C5FF-4E60-8381-CE437D0506A8}" destId="{B68D9BD5-07E3-4246-A107-9BCF1D950DBB}" srcOrd="3" destOrd="0" presId="urn:microsoft.com/office/officeart/2008/layout/LinedList"/>
    <dgm:cxn modelId="{0F004907-2FC1-4A47-8E90-8F04584ACF46}" type="presParOf" srcId="{01A9F093-C5FF-4E60-8381-CE437D0506A8}" destId="{28140C38-BECE-4376-9F8B-437BA5DA0977}" srcOrd="4" destOrd="0" presId="urn:microsoft.com/office/officeart/2008/layout/LinedList"/>
    <dgm:cxn modelId="{2A0C412A-3430-4BEB-AA64-B3B437655B97}" type="presParOf" srcId="{28140C38-BECE-4376-9F8B-437BA5DA0977}" destId="{1BA87507-C200-4C25-B652-B60F6DD1F3B7}" srcOrd="0" destOrd="0" presId="urn:microsoft.com/office/officeart/2008/layout/LinedList"/>
    <dgm:cxn modelId="{C2FC4A04-D08C-4F59-8CDE-99F3AE653AEC}" type="presParOf" srcId="{28140C38-BECE-4376-9F8B-437BA5DA0977}" destId="{C3DAF526-66D8-45CA-BC5C-6EA1945FEBD5}" srcOrd="1" destOrd="0" presId="urn:microsoft.com/office/officeart/2008/layout/LinedList"/>
    <dgm:cxn modelId="{A70DB601-96C1-4DB7-9650-F683DD5CDC92}" type="presParOf" srcId="{28140C38-BECE-4376-9F8B-437BA5DA0977}" destId="{A22F12F7-ED85-4323-AA46-4E500E3F2140}" srcOrd="2" destOrd="0" presId="urn:microsoft.com/office/officeart/2008/layout/LinedList"/>
    <dgm:cxn modelId="{3AD76734-51A2-4DE7-80AF-132933FD163E}" type="presParOf" srcId="{01A9F093-C5FF-4E60-8381-CE437D0506A8}" destId="{2EBBB9F9-3681-45B6-A4D3-FB399C648BAE}" srcOrd="5" destOrd="0" presId="urn:microsoft.com/office/officeart/2008/layout/LinedList"/>
    <dgm:cxn modelId="{30347A10-C24E-4C4B-BBB6-FBADE0EAE7E4}" type="presParOf" srcId="{01A9F093-C5FF-4E60-8381-CE437D0506A8}" destId="{FE9A9A89-D947-422F-A825-732A28E75F9A}" srcOrd="6" destOrd="0" presId="urn:microsoft.com/office/officeart/2008/layout/LinedList"/>
    <dgm:cxn modelId="{F6D5694B-639A-4A44-A92F-DCFF6F23C2BF}" type="presParOf" srcId="{01A9F093-C5FF-4E60-8381-CE437D0506A8}" destId="{8391756D-B1E3-4C3D-9639-B977DDAE8486}" srcOrd="7" destOrd="0" presId="urn:microsoft.com/office/officeart/2008/layout/LinedList"/>
    <dgm:cxn modelId="{03C6CC7C-1CF9-4C72-9919-D778A7D195D1}" type="presParOf" srcId="{8391756D-B1E3-4C3D-9639-B977DDAE8486}" destId="{C2A69251-9903-427B-A906-19C4DCC72F76}" srcOrd="0" destOrd="0" presId="urn:microsoft.com/office/officeart/2008/layout/LinedList"/>
    <dgm:cxn modelId="{9DF8E09B-7BA7-415B-B555-E9FB6A7CF0F9}" type="presParOf" srcId="{8391756D-B1E3-4C3D-9639-B977DDAE8486}" destId="{7D0BC693-F115-4103-B9E5-B83FE3DD546A}" srcOrd="1" destOrd="0" presId="urn:microsoft.com/office/officeart/2008/layout/LinedList"/>
    <dgm:cxn modelId="{0214E2AC-F3C8-4463-831F-4C2FDA9BB5C3}" type="presParOf" srcId="{8391756D-B1E3-4C3D-9639-B977DDAE8486}" destId="{F38095B4-08AF-493B-8F6D-BFB5F20B9F5D}" srcOrd="2" destOrd="0" presId="urn:microsoft.com/office/officeart/2008/layout/LinedList"/>
    <dgm:cxn modelId="{12FDB6C8-BC6F-4055-BBC8-DC37BD900448}" type="presParOf" srcId="{01A9F093-C5FF-4E60-8381-CE437D0506A8}" destId="{F63AADCF-2E7A-4AE7-87AE-D36A86DAA4DF}" srcOrd="8" destOrd="0" presId="urn:microsoft.com/office/officeart/2008/layout/LinedList"/>
    <dgm:cxn modelId="{3F9132D4-A2CA-427E-A1D0-027841299917}" type="presParOf" srcId="{01A9F093-C5FF-4E60-8381-CE437D0506A8}" destId="{BD699096-988E-4FE7-A904-62743C3D6B92}" srcOrd="9" destOrd="0" presId="urn:microsoft.com/office/officeart/2008/layout/LinedList"/>
    <dgm:cxn modelId="{299F56A0-156A-4B12-AA37-E784396FBAB4}" type="presParOf" srcId="{01A9F093-C5FF-4E60-8381-CE437D0506A8}" destId="{9ECA27F2-B111-4D0F-B621-78DAFBE4C07F}" srcOrd="10" destOrd="0" presId="urn:microsoft.com/office/officeart/2008/layout/LinedList"/>
    <dgm:cxn modelId="{6DE078A0-1A71-45AC-A447-EEEF7906C03C}" type="presParOf" srcId="{9ECA27F2-B111-4D0F-B621-78DAFBE4C07F}" destId="{7349BA41-5F74-4045-B900-BC941245EBFC}" srcOrd="0" destOrd="0" presId="urn:microsoft.com/office/officeart/2008/layout/LinedList"/>
    <dgm:cxn modelId="{DCE62EEE-2A90-44F6-AD5C-48C7E4D9B924}" type="presParOf" srcId="{9ECA27F2-B111-4D0F-B621-78DAFBE4C07F}" destId="{EA794A26-5D68-4DE5-A660-312D9C50C615}" srcOrd="1" destOrd="0" presId="urn:microsoft.com/office/officeart/2008/layout/LinedList"/>
    <dgm:cxn modelId="{F5F4CF98-D967-4B10-B3DC-F5E7B551231C}" type="presParOf" srcId="{9ECA27F2-B111-4D0F-B621-78DAFBE4C07F}" destId="{4E61B4CD-A574-4483-BFEA-00DFEC8A32D1}" srcOrd="2" destOrd="0" presId="urn:microsoft.com/office/officeart/2008/layout/LinedList"/>
    <dgm:cxn modelId="{F5051C8D-E709-44BE-85BC-02D443316D2E}" type="presParOf" srcId="{01A9F093-C5FF-4E60-8381-CE437D0506A8}" destId="{14BB7624-F94C-4F12-8079-31A662DC7F22}" srcOrd="11" destOrd="0" presId="urn:microsoft.com/office/officeart/2008/layout/LinedList"/>
    <dgm:cxn modelId="{A120DB6D-FE4C-4D9F-BA76-A0B070B9F4EE}" type="presParOf" srcId="{01A9F093-C5FF-4E60-8381-CE437D0506A8}" destId="{4C242DBC-0C58-4198-92E3-F08B44419B95}" srcOrd="12" destOrd="0" presId="urn:microsoft.com/office/officeart/2008/layout/LinedList"/>
    <dgm:cxn modelId="{9038FF75-3EA0-4214-9946-129DBEFB824E}" type="presParOf" srcId="{01A9F093-C5FF-4E60-8381-CE437D0506A8}" destId="{5A2CCDAD-8286-4810-B0A5-0A55BB396E1E}" srcOrd="13" destOrd="0" presId="urn:microsoft.com/office/officeart/2008/layout/LinedList"/>
    <dgm:cxn modelId="{A3A5A2A3-8806-44CA-8E3F-DD834E8B5C50}" type="presParOf" srcId="{5A2CCDAD-8286-4810-B0A5-0A55BB396E1E}" destId="{6A1E4C96-2EE3-4AFE-8E1B-59AAF4205FD8}" srcOrd="0" destOrd="0" presId="urn:microsoft.com/office/officeart/2008/layout/LinedList"/>
    <dgm:cxn modelId="{3F89F03A-E31A-4366-B335-63F1360D6D95}" type="presParOf" srcId="{5A2CCDAD-8286-4810-B0A5-0A55BB396E1E}" destId="{2A08912F-DF83-44CC-9154-E4649074EC71}" srcOrd="1" destOrd="0" presId="urn:microsoft.com/office/officeart/2008/layout/LinedList"/>
    <dgm:cxn modelId="{E666CEE2-62CC-4287-AF10-B001C235348B}" type="presParOf" srcId="{5A2CCDAD-8286-4810-B0A5-0A55BB396E1E}" destId="{2599396A-FDE7-4BCB-89DF-D6915BE33744}" srcOrd="2" destOrd="0" presId="urn:microsoft.com/office/officeart/2008/layout/LinedList"/>
    <dgm:cxn modelId="{0A3CA616-6866-4905-AB7F-D22665ED816D}" type="presParOf" srcId="{01A9F093-C5FF-4E60-8381-CE437D0506A8}" destId="{2FE7D4F2-FC17-4F36-B384-5AE3A83CFA5B}" srcOrd="14" destOrd="0" presId="urn:microsoft.com/office/officeart/2008/layout/LinedList"/>
    <dgm:cxn modelId="{9A7B5057-751D-4899-BB14-CC956850F6BA}" type="presParOf" srcId="{01A9F093-C5FF-4E60-8381-CE437D0506A8}" destId="{1C5B0DAE-0181-4D95-86AB-5AE3DB840E05}" srcOrd="15" destOrd="0" presId="urn:microsoft.com/office/officeart/2008/layout/LinedList"/>
    <dgm:cxn modelId="{2CB1E44E-509D-4CE5-A06A-C970B35DD0BF}" type="presParOf" srcId="{01A9F093-C5FF-4E60-8381-CE437D0506A8}" destId="{F7AF42E5-93F1-443F-B525-C675D5460155}" srcOrd="16" destOrd="0" presId="urn:microsoft.com/office/officeart/2008/layout/LinedList"/>
    <dgm:cxn modelId="{EFF986E0-B879-40E1-AE05-24CC69C58E71}" type="presParOf" srcId="{F7AF42E5-93F1-443F-B525-C675D5460155}" destId="{33945048-6D60-4BB2-81D8-73D95CE302B4}" srcOrd="0" destOrd="0" presId="urn:microsoft.com/office/officeart/2008/layout/LinedList"/>
    <dgm:cxn modelId="{2A489E8E-A6BA-4C0B-A4F2-B592694EFB2A}" type="presParOf" srcId="{F7AF42E5-93F1-443F-B525-C675D5460155}" destId="{99A9DEA7-4642-4FF5-B871-C5DF251327BD}" srcOrd="1" destOrd="0" presId="urn:microsoft.com/office/officeart/2008/layout/LinedList"/>
    <dgm:cxn modelId="{EFFF9DB1-5FED-4D81-9F6C-A99F9A5A7128}" type="presParOf" srcId="{F7AF42E5-93F1-443F-B525-C675D5460155}" destId="{377E121B-FA40-42D5-B086-496711F0E8A8}" srcOrd="2" destOrd="0" presId="urn:microsoft.com/office/officeart/2008/layout/LinedList"/>
    <dgm:cxn modelId="{5C510C25-8665-4018-803B-88DC47557006}" type="presParOf" srcId="{01A9F093-C5FF-4E60-8381-CE437D0506A8}" destId="{82037B52-8818-473B-90A9-4C6FAEFE80D2}" srcOrd="17" destOrd="0" presId="urn:microsoft.com/office/officeart/2008/layout/LinedList"/>
    <dgm:cxn modelId="{3059DC09-986A-4086-8C54-201C4EBC4B99}" type="presParOf" srcId="{01A9F093-C5FF-4E60-8381-CE437D0506A8}" destId="{9A007ACC-9ED5-4DC9-95EF-E2A1AB7056C2}" srcOrd="18" destOrd="0" presId="urn:microsoft.com/office/officeart/2008/layout/LinedList"/>
    <dgm:cxn modelId="{C6033409-CF3F-4D7A-A56E-9F71941662A2}" type="presParOf" srcId="{01A9F093-C5FF-4E60-8381-CE437D0506A8}" destId="{DDDEA42B-E19A-494F-9139-A7E10CB99FE2}" srcOrd="19" destOrd="0" presId="urn:microsoft.com/office/officeart/2008/layout/LinedList"/>
    <dgm:cxn modelId="{075C547E-82BD-4EB5-BF06-4752F99D2FA6}" type="presParOf" srcId="{DDDEA42B-E19A-494F-9139-A7E10CB99FE2}" destId="{BA9C0FB7-4AF9-4073-8135-E84CC00BEC58}" srcOrd="0" destOrd="0" presId="urn:microsoft.com/office/officeart/2008/layout/LinedList"/>
    <dgm:cxn modelId="{BD8241D6-030D-4C70-AEF0-025391F9F8FB}" type="presParOf" srcId="{DDDEA42B-E19A-494F-9139-A7E10CB99FE2}" destId="{D2203525-A0A3-4230-9F9B-35A3319838C4}" srcOrd="1" destOrd="0" presId="urn:microsoft.com/office/officeart/2008/layout/LinedList"/>
    <dgm:cxn modelId="{D31CD91B-8909-4299-905C-85B0D097343D}" type="presParOf" srcId="{DDDEA42B-E19A-494F-9139-A7E10CB99FE2}" destId="{0F12D33C-B826-4789-92A8-665F747B1634}" srcOrd="2" destOrd="0" presId="urn:microsoft.com/office/officeart/2008/layout/LinedList"/>
    <dgm:cxn modelId="{C5762ADD-2EB6-455B-8248-7F4CC59D515E}" type="presParOf" srcId="{01A9F093-C5FF-4E60-8381-CE437D0506A8}" destId="{31178187-43AA-4B49-9C4B-CDEE3A5B27A0}" srcOrd="20" destOrd="0" presId="urn:microsoft.com/office/officeart/2008/layout/LinedList"/>
    <dgm:cxn modelId="{E7FC4A3A-5E0B-417C-B01E-C8683814C9C0}" type="presParOf" srcId="{01A9F093-C5FF-4E60-8381-CE437D0506A8}" destId="{1BA6A804-1963-4528-ABF2-EBB4A438ACC9}" srcOrd="2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B1D00F-9339-48D1-88F3-FDE7BA4FB589}">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64C1C4-4EC1-4248-BD69-720FB6BA0C8B}">
      <dsp:nvSpPr>
        <dsp:cNvPr id="0" name=""/>
        <dsp:cNvSpPr/>
      </dsp:nvSpPr>
      <dsp:spPr>
        <a:xfrm>
          <a:off x="0" y="0"/>
          <a:ext cx="10515600" cy="501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latin typeface="Poppins"/>
              <a:cs typeface="Poppins"/>
            </a:rPr>
            <a:t>Bill Hnatiuk, Local Government Manager</a:t>
          </a:r>
        </a:p>
      </dsp:txBody>
      <dsp:txXfrm>
        <a:off x="0" y="0"/>
        <a:ext cx="10515600" cy="501114"/>
      </dsp:txXfrm>
    </dsp:sp>
    <dsp:sp modelId="{412D659D-8E71-4807-9AC8-9357FE34E5DC}">
      <dsp:nvSpPr>
        <dsp:cNvPr id="0" name=""/>
        <dsp:cNvSpPr/>
      </dsp:nvSpPr>
      <dsp:spPr>
        <a:xfrm>
          <a:off x="0" y="50111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6510BF-3481-4565-910D-F95A3351B2B8}">
      <dsp:nvSpPr>
        <dsp:cNvPr id="0" name=""/>
        <dsp:cNvSpPr/>
      </dsp:nvSpPr>
      <dsp:spPr>
        <a:xfrm>
          <a:off x="0" y="501114"/>
          <a:ext cx="10515600" cy="501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latin typeface="Poppins"/>
              <a:cs typeface="Poppins"/>
            </a:rPr>
            <a:t>Trevor Day, General Manager</a:t>
          </a:r>
        </a:p>
      </dsp:txBody>
      <dsp:txXfrm>
        <a:off x="0" y="501114"/>
        <a:ext cx="10515600" cy="501114"/>
      </dsp:txXfrm>
    </dsp:sp>
    <dsp:sp modelId="{CFD65488-68B7-4839-9E7E-CCBA345F6C66}">
      <dsp:nvSpPr>
        <dsp:cNvPr id="0" name=""/>
        <dsp:cNvSpPr/>
      </dsp:nvSpPr>
      <dsp:spPr>
        <a:xfrm>
          <a:off x="0" y="100222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FFA0F3-BB34-496A-8A97-65A4E9E0723C}">
      <dsp:nvSpPr>
        <dsp:cNvPr id="0" name=""/>
        <dsp:cNvSpPr/>
      </dsp:nvSpPr>
      <dsp:spPr>
        <a:xfrm>
          <a:off x="0" y="1002229"/>
          <a:ext cx="10515600" cy="501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latin typeface="Poppins"/>
              <a:cs typeface="Poppins"/>
            </a:rPr>
            <a:t>Nick Susi, Senior Director Transaction Program Success</a:t>
          </a:r>
          <a:endParaRPr lang="en-US" sz="2000" kern="1200" dirty="0"/>
        </a:p>
      </dsp:txBody>
      <dsp:txXfrm>
        <a:off x="0" y="1002229"/>
        <a:ext cx="10515600" cy="501114"/>
      </dsp:txXfrm>
    </dsp:sp>
    <dsp:sp modelId="{CF556A6A-2CDB-4D5C-A569-DAC2392CE592}">
      <dsp:nvSpPr>
        <dsp:cNvPr id="0" name=""/>
        <dsp:cNvSpPr/>
      </dsp:nvSpPr>
      <dsp:spPr>
        <a:xfrm>
          <a:off x="0" y="150334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520DC1-6EEB-41DD-B151-E85FB0AB6BBD}">
      <dsp:nvSpPr>
        <dsp:cNvPr id="0" name=""/>
        <dsp:cNvSpPr/>
      </dsp:nvSpPr>
      <dsp:spPr>
        <a:xfrm>
          <a:off x="0" y="1503343"/>
          <a:ext cx="10515600" cy="501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Poppins"/>
              <a:cs typeface="Poppins"/>
            </a:rPr>
            <a:t>Cheri Ray, Program Manager</a:t>
          </a:r>
        </a:p>
      </dsp:txBody>
      <dsp:txXfrm>
        <a:off x="0" y="1503343"/>
        <a:ext cx="10515600" cy="5011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283302-7F8E-4E34-AAC1-D816268115EF}">
      <dsp:nvSpPr>
        <dsp:cNvPr id="0" name=""/>
        <dsp:cNvSpPr/>
      </dsp:nvSpPr>
      <dsp:spPr>
        <a:xfrm>
          <a:off x="0" y="2526"/>
          <a:ext cx="112941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5F1609-C75A-45C3-94D5-8D6373F30306}">
      <dsp:nvSpPr>
        <dsp:cNvPr id="0" name=""/>
        <dsp:cNvSpPr/>
      </dsp:nvSpPr>
      <dsp:spPr>
        <a:xfrm>
          <a:off x="0" y="2526"/>
          <a:ext cx="2403363" cy="5169046"/>
        </a:xfrm>
        <a:prstGeom prst="rect">
          <a:avLst/>
        </a:prstGeom>
        <a:solidFill>
          <a:srgbClr val="1B2D73"/>
        </a:solid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solidFill>
                <a:schemeClr val="bg1"/>
              </a:solidFill>
              <a:latin typeface="Poppins" panose="00000500000000000000" pitchFamily="2" charset="0"/>
              <a:cs typeface="Poppins" panose="00000500000000000000" pitchFamily="2" charset="0"/>
            </a:rPr>
            <a:t>Maximize NJSTART’s Value to you!</a:t>
          </a:r>
        </a:p>
      </dsp:txBody>
      <dsp:txXfrm>
        <a:off x="0" y="2526"/>
        <a:ext cx="2403363" cy="5169046"/>
      </dsp:txXfrm>
    </dsp:sp>
    <dsp:sp modelId="{0EF13C09-FE98-43A8-9D33-2555457FC56E}">
      <dsp:nvSpPr>
        <dsp:cNvPr id="0" name=""/>
        <dsp:cNvSpPr/>
      </dsp:nvSpPr>
      <dsp:spPr>
        <a:xfrm>
          <a:off x="2569962" y="37420"/>
          <a:ext cx="8718702" cy="697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Poppins" panose="00000500000000000000" pitchFamily="2" charset="0"/>
              <a:cs typeface="Poppins" panose="00000500000000000000" pitchFamily="2" charset="0"/>
            </a:rPr>
            <a:t>NJSTART &amp; NJ Dept. Treasury Div of Purchase &amp; Property</a:t>
          </a:r>
          <a:endParaRPr lang="en-US" sz="2000" kern="1200" dirty="0">
            <a:solidFill>
              <a:schemeClr val="tx1"/>
            </a:solidFill>
            <a:latin typeface="Poppins" panose="00000500000000000000" pitchFamily="2" charset="0"/>
            <a:cs typeface="Poppins" panose="00000500000000000000" pitchFamily="2" charset="0"/>
          </a:endParaRPr>
        </a:p>
      </dsp:txBody>
      <dsp:txXfrm>
        <a:off x="2569962" y="37420"/>
        <a:ext cx="8718702" cy="697871"/>
      </dsp:txXfrm>
    </dsp:sp>
    <dsp:sp modelId="{E2C07511-C307-4644-B7A4-ADD52A84701C}">
      <dsp:nvSpPr>
        <dsp:cNvPr id="0" name=""/>
        <dsp:cNvSpPr/>
      </dsp:nvSpPr>
      <dsp:spPr>
        <a:xfrm>
          <a:off x="2403363" y="735291"/>
          <a:ext cx="888530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DAF526-66D8-45CA-BC5C-6EA1945FEBD5}">
      <dsp:nvSpPr>
        <dsp:cNvPr id="0" name=""/>
        <dsp:cNvSpPr/>
      </dsp:nvSpPr>
      <dsp:spPr>
        <a:xfrm>
          <a:off x="2569962" y="770185"/>
          <a:ext cx="8718702" cy="697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Poppins" panose="00000500000000000000" pitchFamily="2" charset="0"/>
              <a:cs typeface="Poppins" panose="00000500000000000000" pitchFamily="2" charset="0"/>
            </a:rPr>
            <a:t>NJSTART Responsibilities </a:t>
          </a:r>
          <a:endParaRPr lang="en-US" sz="2000" kern="1200" dirty="0">
            <a:solidFill>
              <a:schemeClr val="tx1"/>
            </a:solidFill>
            <a:latin typeface="Poppins" panose="00000500000000000000" pitchFamily="2" charset="0"/>
            <a:cs typeface="Poppins" panose="00000500000000000000" pitchFamily="2" charset="0"/>
          </a:endParaRPr>
        </a:p>
      </dsp:txBody>
      <dsp:txXfrm>
        <a:off x="2569962" y="770185"/>
        <a:ext cx="8718702" cy="697871"/>
      </dsp:txXfrm>
    </dsp:sp>
    <dsp:sp modelId="{2EBBB9F9-3681-45B6-A4D3-FB399C648BAE}">
      <dsp:nvSpPr>
        <dsp:cNvPr id="0" name=""/>
        <dsp:cNvSpPr/>
      </dsp:nvSpPr>
      <dsp:spPr>
        <a:xfrm>
          <a:off x="2403363" y="1468057"/>
          <a:ext cx="888530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0BC693-F115-4103-B9E5-B83FE3DD546A}">
      <dsp:nvSpPr>
        <dsp:cNvPr id="0" name=""/>
        <dsp:cNvSpPr/>
      </dsp:nvSpPr>
      <dsp:spPr>
        <a:xfrm>
          <a:off x="2569962" y="1502950"/>
          <a:ext cx="8718702" cy="697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dirty="0">
              <a:solidFill>
                <a:schemeClr val="tx1"/>
              </a:solidFill>
              <a:latin typeface="Poppins" panose="00000500000000000000" pitchFamily="2" charset="0"/>
              <a:cs typeface="Poppins" panose="00000500000000000000" pitchFamily="2" charset="0"/>
            </a:rPr>
            <a:t>Sate of NJ Bid and Contract compliance </a:t>
          </a:r>
        </a:p>
      </dsp:txBody>
      <dsp:txXfrm>
        <a:off x="2569962" y="1502950"/>
        <a:ext cx="8718702" cy="697871"/>
      </dsp:txXfrm>
    </dsp:sp>
    <dsp:sp modelId="{F63AADCF-2E7A-4AE7-87AE-D36A86DAA4DF}">
      <dsp:nvSpPr>
        <dsp:cNvPr id="0" name=""/>
        <dsp:cNvSpPr/>
      </dsp:nvSpPr>
      <dsp:spPr>
        <a:xfrm>
          <a:off x="2403363" y="2200822"/>
          <a:ext cx="888530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794A26-5D68-4DE5-A660-312D9C50C615}">
      <dsp:nvSpPr>
        <dsp:cNvPr id="0" name=""/>
        <dsp:cNvSpPr/>
      </dsp:nvSpPr>
      <dsp:spPr>
        <a:xfrm>
          <a:off x="2569962" y="2235715"/>
          <a:ext cx="8718702" cy="697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Poppins" panose="00000500000000000000" pitchFamily="2" charset="0"/>
              <a:cs typeface="Poppins" panose="00000500000000000000" pitchFamily="2" charset="0"/>
            </a:rPr>
            <a:t>Resources,  NJ-DPP, </a:t>
          </a:r>
          <a:r>
            <a:rPr lang="en-US" sz="2000" kern="1200" dirty="0" err="1">
              <a:latin typeface="Poppins" panose="00000500000000000000" pitchFamily="2" charset="0"/>
              <a:cs typeface="Poppins" panose="00000500000000000000" pitchFamily="2" charset="0"/>
            </a:rPr>
            <a:t>NJSTART.Info</a:t>
          </a:r>
          <a:r>
            <a:rPr lang="en-US" sz="2000" kern="1200" dirty="0">
              <a:latin typeface="Poppins" panose="00000500000000000000" pitchFamily="2" charset="0"/>
              <a:cs typeface="Poppins" panose="00000500000000000000" pitchFamily="2" charset="0"/>
            </a:rPr>
            <a:t> Contract reports, Registration, Newsletter and Other useful information</a:t>
          </a:r>
        </a:p>
        <a:p>
          <a:pPr marL="0" lvl="0" indent="0" algn="l" defTabSz="889000">
            <a:lnSpc>
              <a:spcPct val="90000"/>
            </a:lnSpc>
            <a:spcBef>
              <a:spcPct val="0"/>
            </a:spcBef>
            <a:spcAft>
              <a:spcPct val="35000"/>
            </a:spcAft>
            <a:buNone/>
          </a:pPr>
          <a:endParaRPr lang="en-US" sz="2000" kern="1200" dirty="0">
            <a:latin typeface="Poppins" panose="00000500000000000000" pitchFamily="2" charset="0"/>
            <a:cs typeface="Poppins" panose="00000500000000000000" pitchFamily="2" charset="0"/>
          </a:endParaRPr>
        </a:p>
        <a:p>
          <a:pPr marL="0" lvl="0" indent="0" algn="l" defTabSz="889000">
            <a:lnSpc>
              <a:spcPct val="90000"/>
            </a:lnSpc>
            <a:spcBef>
              <a:spcPct val="0"/>
            </a:spcBef>
            <a:spcAft>
              <a:spcPct val="35000"/>
            </a:spcAft>
            <a:buNone/>
          </a:pPr>
          <a:endParaRPr lang="en-US" sz="2000" b="1" kern="1200" dirty="0">
            <a:solidFill>
              <a:schemeClr val="tx1"/>
            </a:solidFill>
            <a:latin typeface="Poppins" panose="00000500000000000000" pitchFamily="2" charset="0"/>
            <a:cs typeface="Poppins" panose="00000500000000000000" pitchFamily="2" charset="0"/>
          </a:endParaRPr>
        </a:p>
      </dsp:txBody>
      <dsp:txXfrm>
        <a:off x="2569962" y="2235715"/>
        <a:ext cx="8718702" cy="697871"/>
      </dsp:txXfrm>
    </dsp:sp>
    <dsp:sp modelId="{14BB7624-F94C-4F12-8079-31A662DC7F22}">
      <dsp:nvSpPr>
        <dsp:cNvPr id="0" name=""/>
        <dsp:cNvSpPr/>
      </dsp:nvSpPr>
      <dsp:spPr>
        <a:xfrm>
          <a:off x="2403363" y="2933587"/>
          <a:ext cx="888530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08912F-DF83-44CC-9154-E4649074EC71}">
      <dsp:nvSpPr>
        <dsp:cNvPr id="0" name=""/>
        <dsp:cNvSpPr/>
      </dsp:nvSpPr>
      <dsp:spPr>
        <a:xfrm>
          <a:off x="2569962" y="2968481"/>
          <a:ext cx="8718702" cy="697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Poppins" panose="00000500000000000000" pitchFamily="2" charset="0"/>
              <a:cs typeface="Poppins" panose="00000500000000000000" pitchFamily="2" charset="0"/>
            </a:rPr>
            <a:t>Types of Contract (T/M/G) and Important Documents </a:t>
          </a:r>
          <a:endParaRPr lang="en-US" sz="2000" kern="1200" dirty="0">
            <a:solidFill>
              <a:schemeClr val="tx1"/>
            </a:solidFill>
            <a:latin typeface="Poppins" panose="00000500000000000000" pitchFamily="2" charset="0"/>
            <a:cs typeface="Poppins" panose="00000500000000000000" pitchFamily="2" charset="0"/>
          </a:endParaRPr>
        </a:p>
      </dsp:txBody>
      <dsp:txXfrm>
        <a:off x="2569962" y="2968481"/>
        <a:ext cx="8718702" cy="697871"/>
      </dsp:txXfrm>
    </dsp:sp>
    <dsp:sp modelId="{2FE7D4F2-FC17-4F36-B384-5AE3A83CFA5B}">
      <dsp:nvSpPr>
        <dsp:cNvPr id="0" name=""/>
        <dsp:cNvSpPr/>
      </dsp:nvSpPr>
      <dsp:spPr>
        <a:xfrm>
          <a:off x="2403363" y="3666352"/>
          <a:ext cx="888530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A9DEA7-4642-4FF5-B871-C5DF251327BD}">
      <dsp:nvSpPr>
        <dsp:cNvPr id="0" name=""/>
        <dsp:cNvSpPr/>
      </dsp:nvSpPr>
      <dsp:spPr>
        <a:xfrm>
          <a:off x="2569962" y="3701246"/>
          <a:ext cx="8718702" cy="697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Poppins" panose="00000500000000000000" pitchFamily="2" charset="0"/>
              <a:cs typeface="Poppins" panose="00000500000000000000" pitchFamily="2" charset="0"/>
            </a:rPr>
            <a:t>Types of Searches: Contract/G2B/Vendor/Marketplace </a:t>
          </a:r>
          <a:endParaRPr lang="en-US" sz="2000" kern="1200" dirty="0">
            <a:solidFill>
              <a:schemeClr val="tx1"/>
            </a:solidFill>
            <a:latin typeface="Poppins" panose="00000500000000000000" pitchFamily="2" charset="0"/>
            <a:cs typeface="Poppins" panose="00000500000000000000" pitchFamily="2" charset="0"/>
          </a:endParaRPr>
        </a:p>
      </dsp:txBody>
      <dsp:txXfrm>
        <a:off x="2569962" y="3701246"/>
        <a:ext cx="8718702" cy="697871"/>
      </dsp:txXfrm>
    </dsp:sp>
    <dsp:sp modelId="{82037B52-8818-473B-90A9-4C6FAEFE80D2}">
      <dsp:nvSpPr>
        <dsp:cNvPr id="0" name=""/>
        <dsp:cNvSpPr/>
      </dsp:nvSpPr>
      <dsp:spPr>
        <a:xfrm>
          <a:off x="2403363" y="4399118"/>
          <a:ext cx="888530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203525-A0A3-4230-9F9B-35A3319838C4}">
      <dsp:nvSpPr>
        <dsp:cNvPr id="0" name=""/>
        <dsp:cNvSpPr/>
      </dsp:nvSpPr>
      <dsp:spPr>
        <a:xfrm>
          <a:off x="2569962" y="4434011"/>
          <a:ext cx="8718702" cy="697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n-US" sz="2000" kern="1200" dirty="0">
            <a:solidFill>
              <a:schemeClr val="tx1"/>
            </a:solidFill>
            <a:latin typeface="Poppins" panose="00000500000000000000" pitchFamily="2" charset="0"/>
            <a:cs typeface="Poppins" panose="00000500000000000000" pitchFamily="2" charset="0"/>
          </a:endParaRPr>
        </a:p>
      </dsp:txBody>
      <dsp:txXfrm>
        <a:off x="2569962" y="4434011"/>
        <a:ext cx="8718702" cy="697871"/>
      </dsp:txXfrm>
    </dsp:sp>
    <dsp:sp modelId="{31178187-43AA-4B49-9C4B-CDEE3A5B27A0}">
      <dsp:nvSpPr>
        <dsp:cNvPr id="0" name=""/>
        <dsp:cNvSpPr/>
      </dsp:nvSpPr>
      <dsp:spPr>
        <a:xfrm>
          <a:off x="2403363" y="5131883"/>
          <a:ext cx="888530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48915E-F0D7-BCD6-CA66-81389DFDD03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12C1A83-716B-8D96-F630-183A4B052C6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F6127A8-A738-6F43-88C8-A45BC67B8E97}" type="datetimeFigureOut">
              <a:rPr lang="en-US" smtClean="0"/>
              <a:t>10/16/2024</a:t>
            </a:fld>
            <a:endParaRPr lang="en-US"/>
          </a:p>
        </p:txBody>
      </p:sp>
      <p:sp>
        <p:nvSpPr>
          <p:cNvPr id="4" name="Footer Placeholder 3">
            <a:extLst>
              <a:ext uri="{FF2B5EF4-FFF2-40B4-BE49-F238E27FC236}">
                <a16:creationId xmlns:a16="http://schemas.microsoft.com/office/drawing/2014/main" id="{1DFF6F53-8E58-8ABB-99A4-BE5D21ED27D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4F7765-CE87-C9D2-637F-F0C7CE38CE9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F9EDFE-76F0-DF43-A041-150BBDDD71F4}" type="slidenum">
              <a:rPr lang="en-US" smtClean="0"/>
              <a:t>‹#›</a:t>
            </a:fld>
            <a:endParaRPr lang="en-US"/>
          </a:p>
        </p:txBody>
      </p:sp>
    </p:spTree>
    <p:extLst>
      <p:ext uri="{BB962C8B-B14F-4D97-AF65-F5344CB8AC3E}">
        <p14:creationId xmlns:p14="http://schemas.microsoft.com/office/powerpoint/2010/main" val="663086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EEB3CC-5A90-4349-879D-CEC2713B2427}" type="datetimeFigureOut">
              <a:rPr lang="en-US" smtClean="0"/>
              <a:t>10/16/2024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BAD63E-084B-4757-A072-F0B1D4473FF0}" type="slidenum">
              <a:rPr lang="en-US" smtClean="0"/>
              <a:t>‹#›</a:t>
            </a:fld>
            <a:endParaRPr lang="en-US"/>
          </a:p>
        </p:txBody>
      </p:sp>
    </p:spTree>
    <p:extLst>
      <p:ext uri="{BB962C8B-B14F-4D97-AF65-F5344CB8AC3E}">
        <p14:creationId xmlns:p14="http://schemas.microsoft.com/office/powerpoint/2010/main" val="121460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 </a:t>
            </a:r>
          </a:p>
        </p:txBody>
      </p:sp>
      <p:sp>
        <p:nvSpPr>
          <p:cNvPr id="4" name="Slide Number Placeholder 3"/>
          <p:cNvSpPr>
            <a:spLocks noGrp="1"/>
          </p:cNvSpPr>
          <p:nvPr>
            <p:ph type="sldNum" sz="quarter" idx="5"/>
          </p:nvPr>
        </p:nvSpPr>
        <p:spPr/>
        <p:txBody>
          <a:bodyPr/>
          <a:lstStyle/>
          <a:p>
            <a:fld id="{C4BAD63E-084B-4757-A072-F0B1D4473FF0}" type="slidenum">
              <a:rPr lang="en-US" smtClean="0"/>
              <a:t>1</a:t>
            </a:fld>
            <a:endParaRPr lang="en-US"/>
          </a:p>
        </p:txBody>
      </p:sp>
    </p:spTree>
    <p:extLst>
      <p:ext uri="{BB962C8B-B14F-4D97-AF65-F5344CB8AC3E}">
        <p14:creationId xmlns:p14="http://schemas.microsoft.com/office/powerpoint/2010/main" val="3436209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Bill</a:t>
            </a:r>
            <a:endParaRPr lang="en-US"/>
          </a:p>
        </p:txBody>
      </p:sp>
      <p:sp>
        <p:nvSpPr>
          <p:cNvPr id="4" name="Slide Number Placeholder 3"/>
          <p:cNvSpPr>
            <a:spLocks noGrp="1"/>
          </p:cNvSpPr>
          <p:nvPr>
            <p:ph type="sldNum" sz="quarter" idx="5"/>
          </p:nvPr>
        </p:nvSpPr>
        <p:spPr/>
        <p:txBody>
          <a:bodyPr/>
          <a:lstStyle/>
          <a:p>
            <a:fld id="{C4BAD63E-084B-4757-A072-F0B1D4473FF0}" type="slidenum">
              <a:rPr lang="en-US" smtClean="0"/>
              <a:t>11</a:t>
            </a:fld>
            <a:endParaRPr lang="en-US"/>
          </a:p>
        </p:txBody>
      </p:sp>
    </p:spTree>
    <p:extLst>
      <p:ext uri="{BB962C8B-B14F-4D97-AF65-F5344CB8AC3E}">
        <p14:creationId xmlns:p14="http://schemas.microsoft.com/office/powerpoint/2010/main" val="3234697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Bill</a:t>
            </a:r>
            <a:endParaRPr lang="en-US"/>
          </a:p>
        </p:txBody>
      </p:sp>
      <p:sp>
        <p:nvSpPr>
          <p:cNvPr id="4" name="Slide Number Placeholder 3"/>
          <p:cNvSpPr>
            <a:spLocks noGrp="1"/>
          </p:cNvSpPr>
          <p:nvPr>
            <p:ph type="sldNum" sz="quarter" idx="5"/>
          </p:nvPr>
        </p:nvSpPr>
        <p:spPr/>
        <p:txBody>
          <a:bodyPr/>
          <a:lstStyle/>
          <a:p>
            <a:fld id="{C4BAD63E-084B-4757-A072-F0B1D4473FF0}" type="slidenum">
              <a:rPr lang="en-US" smtClean="0"/>
              <a:t>13</a:t>
            </a:fld>
            <a:endParaRPr lang="en-US"/>
          </a:p>
        </p:txBody>
      </p:sp>
    </p:spTree>
    <p:extLst>
      <p:ext uri="{BB962C8B-B14F-4D97-AF65-F5344CB8AC3E}">
        <p14:creationId xmlns:p14="http://schemas.microsoft.com/office/powerpoint/2010/main" val="1917906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Nick </a:t>
            </a:r>
          </a:p>
        </p:txBody>
      </p:sp>
      <p:sp>
        <p:nvSpPr>
          <p:cNvPr id="4" name="Slide Number Placeholder 3"/>
          <p:cNvSpPr>
            <a:spLocks noGrp="1"/>
          </p:cNvSpPr>
          <p:nvPr>
            <p:ph type="sldNum" sz="quarter" idx="5"/>
          </p:nvPr>
        </p:nvSpPr>
        <p:spPr/>
        <p:txBody>
          <a:bodyPr/>
          <a:lstStyle/>
          <a:p>
            <a:fld id="{C4BAD63E-084B-4757-A072-F0B1D4473FF0}" type="slidenum">
              <a:rPr lang="en-US" smtClean="0"/>
              <a:t>14</a:t>
            </a:fld>
            <a:endParaRPr lang="en-US"/>
          </a:p>
        </p:txBody>
      </p:sp>
    </p:spTree>
    <p:extLst>
      <p:ext uri="{BB962C8B-B14F-4D97-AF65-F5344CB8AC3E}">
        <p14:creationId xmlns:p14="http://schemas.microsoft.com/office/powerpoint/2010/main" val="2548939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4BAD63E-084B-4757-A072-F0B1D4473FF0}" type="slidenum">
              <a:rPr lang="en-US" smtClean="0"/>
              <a:t>15</a:t>
            </a:fld>
            <a:endParaRPr lang="en-US"/>
          </a:p>
        </p:txBody>
      </p:sp>
    </p:spTree>
    <p:extLst>
      <p:ext uri="{BB962C8B-B14F-4D97-AF65-F5344CB8AC3E}">
        <p14:creationId xmlns:p14="http://schemas.microsoft.com/office/powerpoint/2010/main" val="3737486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Bill</a:t>
            </a:r>
          </a:p>
        </p:txBody>
      </p:sp>
      <p:sp>
        <p:nvSpPr>
          <p:cNvPr id="4" name="Slide Number Placeholder 3"/>
          <p:cNvSpPr>
            <a:spLocks noGrp="1"/>
          </p:cNvSpPr>
          <p:nvPr>
            <p:ph type="sldNum" sz="quarter" idx="5"/>
          </p:nvPr>
        </p:nvSpPr>
        <p:spPr/>
        <p:txBody>
          <a:bodyPr/>
          <a:lstStyle/>
          <a:p>
            <a:fld id="{C4BAD63E-084B-4757-A072-F0B1D4473FF0}" type="slidenum">
              <a:rPr lang="en-US" smtClean="0"/>
              <a:t>16</a:t>
            </a:fld>
            <a:endParaRPr lang="en-US"/>
          </a:p>
        </p:txBody>
      </p:sp>
    </p:spTree>
    <p:extLst>
      <p:ext uri="{BB962C8B-B14F-4D97-AF65-F5344CB8AC3E}">
        <p14:creationId xmlns:p14="http://schemas.microsoft.com/office/powerpoint/2010/main" val="1541533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Bill</a:t>
            </a:r>
          </a:p>
        </p:txBody>
      </p:sp>
      <p:sp>
        <p:nvSpPr>
          <p:cNvPr id="4" name="Slide Number Placeholder 3"/>
          <p:cNvSpPr>
            <a:spLocks noGrp="1"/>
          </p:cNvSpPr>
          <p:nvPr>
            <p:ph type="sldNum" sz="quarter" idx="5"/>
          </p:nvPr>
        </p:nvSpPr>
        <p:spPr/>
        <p:txBody>
          <a:bodyPr/>
          <a:lstStyle/>
          <a:p>
            <a:fld id="{C4BAD63E-084B-4757-A072-F0B1D4473FF0}" type="slidenum">
              <a:rPr lang="en-US" smtClean="0"/>
              <a:t>17</a:t>
            </a:fld>
            <a:endParaRPr lang="en-US"/>
          </a:p>
        </p:txBody>
      </p:sp>
    </p:spTree>
    <p:extLst>
      <p:ext uri="{BB962C8B-B14F-4D97-AF65-F5344CB8AC3E}">
        <p14:creationId xmlns:p14="http://schemas.microsoft.com/office/powerpoint/2010/main" val="4073684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BAD63E-084B-4757-A072-F0B1D4473FF0}" type="slidenum">
              <a:rPr lang="en-US" smtClean="0"/>
              <a:t>18</a:t>
            </a:fld>
            <a:endParaRPr lang="en-US"/>
          </a:p>
        </p:txBody>
      </p:sp>
    </p:spTree>
    <p:extLst>
      <p:ext uri="{BB962C8B-B14F-4D97-AF65-F5344CB8AC3E}">
        <p14:creationId xmlns:p14="http://schemas.microsoft.com/office/powerpoint/2010/main" val="2755460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Nick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A12AD-8B0A-4738-BFF4-7542ADFC73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584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a:t>
            </a:r>
          </a:p>
        </p:txBody>
      </p:sp>
      <p:sp>
        <p:nvSpPr>
          <p:cNvPr id="4" name="Slide Number Placeholder 3"/>
          <p:cNvSpPr>
            <a:spLocks noGrp="1"/>
          </p:cNvSpPr>
          <p:nvPr>
            <p:ph type="sldNum" sz="quarter" idx="5"/>
          </p:nvPr>
        </p:nvSpPr>
        <p:spPr/>
        <p:txBody>
          <a:bodyPr/>
          <a:lstStyle/>
          <a:p>
            <a:fld id="{C4BAD63E-084B-4757-A072-F0B1D4473FF0}" type="slidenum">
              <a:rPr lang="en-US" smtClean="0"/>
              <a:t>3</a:t>
            </a:fld>
            <a:endParaRPr lang="en-US"/>
          </a:p>
        </p:txBody>
      </p:sp>
    </p:spTree>
    <p:extLst>
      <p:ext uri="{BB962C8B-B14F-4D97-AF65-F5344CB8AC3E}">
        <p14:creationId xmlns:p14="http://schemas.microsoft.com/office/powerpoint/2010/main" val="2745010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Nick</a:t>
            </a:r>
          </a:p>
          <a:p>
            <a:r>
              <a:rPr lang="en-CA"/>
              <a:t>As I mentioned in our opening, Bill and I represent NJSTART, but are from Periscope. Our company, has had a long history of working with the State of New Jersey, DPP. We will get in to the details of our contract and how that impacts you all in the next slide. Before we go there, I also want to shout out two other members of our New Jersey team that you/your team may come into contact with when being supported to use NJSTART. As I mentioned, Bill Hnatiuk is our LGM and is here to support you when you use NJSTART and want to buy from State contract. Holly Towle is our Supplier Account Manager and spends her time supporting our suppliers with State of New Jersey contracts. Last but not least is our Ops </a:t>
            </a:r>
            <a:r>
              <a:rPr lang="en-CA" err="1"/>
              <a:t>Mgr</a:t>
            </a:r>
            <a:r>
              <a:rPr lang="en-CA"/>
              <a:t> Cheri Ray who supports several of our other clients as well as NJ, but she lives in NJ and loves to support her home State.  Bill is also located in New Jersey, and I am just over the Delaware River in Center City Philadelphia. We are intentionally in the region to make sure you get the support you need, whether in person or virtually</a:t>
            </a:r>
          </a:p>
        </p:txBody>
      </p:sp>
      <p:sp>
        <p:nvSpPr>
          <p:cNvPr id="4" name="Slide Number Placeholder 3"/>
          <p:cNvSpPr>
            <a:spLocks noGrp="1"/>
          </p:cNvSpPr>
          <p:nvPr>
            <p:ph type="sldNum" sz="quarter" idx="5"/>
          </p:nvPr>
        </p:nvSpPr>
        <p:spPr/>
        <p:txBody>
          <a:bodyPr/>
          <a:lstStyle/>
          <a:p>
            <a:fld id="{C4BAD63E-084B-4757-A072-F0B1D4473FF0}" type="slidenum">
              <a:rPr lang="en-US" smtClean="0"/>
              <a:t>4</a:t>
            </a:fld>
            <a:endParaRPr lang="en-US"/>
          </a:p>
        </p:txBody>
      </p:sp>
    </p:spTree>
    <p:extLst>
      <p:ext uri="{BB962C8B-B14F-4D97-AF65-F5344CB8AC3E}">
        <p14:creationId xmlns:p14="http://schemas.microsoft.com/office/powerpoint/2010/main" val="2654230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Nick </a:t>
            </a:r>
          </a:p>
          <a:p>
            <a:endParaRPr lang="en-CA"/>
          </a:p>
          <a:p>
            <a:endParaRPr lang="en-US"/>
          </a:p>
        </p:txBody>
      </p:sp>
      <p:sp>
        <p:nvSpPr>
          <p:cNvPr id="4" name="Slide Number Placeholder 3"/>
          <p:cNvSpPr>
            <a:spLocks noGrp="1"/>
          </p:cNvSpPr>
          <p:nvPr>
            <p:ph type="sldNum" sz="quarter" idx="5"/>
          </p:nvPr>
        </p:nvSpPr>
        <p:spPr/>
        <p:txBody>
          <a:bodyPr/>
          <a:lstStyle/>
          <a:p>
            <a:fld id="{BE44E414-3FE9-8140-9FC1-27F6721ECE4A}" type="slidenum">
              <a:rPr lang="en-US" smtClean="0"/>
              <a:pPr/>
              <a:t>5</a:t>
            </a:fld>
            <a:endParaRPr lang="en-US"/>
          </a:p>
        </p:txBody>
      </p:sp>
    </p:spTree>
    <p:extLst>
      <p:ext uri="{BB962C8B-B14F-4D97-AF65-F5344CB8AC3E}">
        <p14:creationId xmlns:p14="http://schemas.microsoft.com/office/powerpoint/2010/main" val="2774180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Nick</a:t>
            </a:r>
          </a:p>
        </p:txBody>
      </p:sp>
      <p:sp>
        <p:nvSpPr>
          <p:cNvPr id="4" name="Slide Number Placeholder 3"/>
          <p:cNvSpPr>
            <a:spLocks noGrp="1"/>
          </p:cNvSpPr>
          <p:nvPr>
            <p:ph type="sldNum" sz="quarter" idx="5"/>
          </p:nvPr>
        </p:nvSpPr>
        <p:spPr/>
        <p:txBody>
          <a:bodyPr/>
          <a:lstStyle/>
          <a:p>
            <a:fld id="{C4BAD63E-084B-4757-A072-F0B1D4473FF0}" type="slidenum">
              <a:rPr lang="en-US" smtClean="0"/>
              <a:t>6</a:t>
            </a:fld>
            <a:endParaRPr lang="en-US"/>
          </a:p>
        </p:txBody>
      </p:sp>
    </p:spTree>
    <p:extLst>
      <p:ext uri="{BB962C8B-B14F-4D97-AF65-F5344CB8AC3E}">
        <p14:creationId xmlns:p14="http://schemas.microsoft.com/office/powerpoint/2010/main" val="4124893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Bill</a:t>
            </a:r>
            <a:endParaRPr lang="en-US" dirty="0"/>
          </a:p>
        </p:txBody>
      </p:sp>
      <p:sp>
        <p:nvSpPr>
          <p:cNvPr id="4" name="Slide Number Placeholder 3"/>
          <p:cNvSpPr>
            <a:spLocks noGrp="1"/>
          </p:cNvSpPr>
          <p:nvPr>
            <p:ph type="sldNum" sz="quarter" idx="5"/>
          </p:nvPr>
        </p:nvSpPr>
        <p:spPr/>
        <p:txBody>
          <a:bodyPr/>
          <a:lstStyle/>
          <a:p>
            <a:fld id="{C4BAD63E-084B-4757-A072-F0B1D4473FF0}" type="slidenum">
              <a:rPr lang="en-US" smtClean="0"/>
              <a:t>7</a:t>
            </a:fld>
            <a:endParaRPr lang="en-US"/>
          </a:p>
        </p:txBody>
      </p:sp>
    </p:spTree>
    <p:extLst>
      <p:ext uri="{BB962C8B-B14F-4D97-AF65-F5344CB8AC3E}">
        <p14:creationId xmlns:p14="http://schemas.microsoft.com/office/powerpoint/2010/main" val="839512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Bill</a:t>
            </a:r>
          </a:p>
          <a:p>
            <a:endParaRPr lang="en-US" dirty="0"/>
          </a:p>
        </p:txBody>
      </p:sp>
      <p:sp>
        <p:nvSpPr>
          <p:cNvPr id="4" name="Slide Number Placeholder 3"/>
          <p:cNvSpPr>
            <a:spLocks noGrp="1"/>
          </p:cNvSpPr>
          <p:nvPr>
            <p:ph type="sldNum" sz="quarter" idx="5"/>
          </p:nvPr>
        </p:nvSpPr>
        <p:spPr/>
        <p:txBody>
          <a:bodyPr/>
          <a:lstStyle/>
          <a:p>
            <a:fld id="{C4BAD63E-084B-4757-A072-F0B1D4473FF0}" type="slidenum">
              <a:rPr lang="en-US" smtClean="0"/>
              <a:t>8</a:t>
            </a:fld>
            <a:endParaRPr lang="en-US"/>
          </a:p>
        </p:txBody>
      </p:sp>
    </p:spTree>
    <p:extLst>
      <p:ext uri="{BB962C8B-B14F-4D97-AF65-F5344CB8AC3E}">
        <p14:creationId xmlns:p14="http://schemas.microsoft.com/office/powerpoint/2010/main" val="4053882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BAD63E-084B-4757-A072-F0B1D4473FF0}" type="slidenum">
              <a:rPr lang="en-US" smtClean="0"/>
              <a:t>10</a:t>
            </a:fld>
            <a:endParaRPr lang="en-US"/>
          </a:p>
        </p:txBody>
      </p:sp>
    </p:spTree>
    <p:extLst>
      <p:ext uri="{BB962C8B-B14F-4D97-AF65-F5344CB8AC3E}">
        <p14:creationId xmlns:p14="http://schemas.microsoft.com/office/powerpoint/2010/main" val="37705355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descr="A black and green background&#10;&#10;Description automatically generated">
            <a:extLst>
              <a:ext uri="{FF2B5EF4-FFF2-40B4-BE49-F238E27FC236}">
                <a16:creationId xmlns:a16="http://schemas.microsoft.com/office/drawing/2014/main" id="{D3413803-D8B4-7174-F254-4783F66D25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129"/>
            <a:ext cx="12204702" cy="6850871"/>
          </a:xfrm>
          <a:prstGeom prst="rect">
            <a:avLst/>
          </a:prstGeom>
        </p:spPr>
      </p:pic>
      <p:pic>
        <p:nvPicPr>
          <p:cNvPr id="13" name="Graphic 12">
            <a:extLst>
              <a:ext uri="{FF2B5EF4-FFF2-40B4-BE49-F238E27FC236}">
                <a16:creationId xmlns:a16="http://schemas.microsoft.com/office/drawing/2014/main" id="{509F1902-E939-3142-46E2-0D0330624CB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652" y="-287407"/>
            <a:ext cx="5976694" cy="2972106"/>
          </a:xfrm>
          <a:prstGeom prst="rect">
            <a:avLst/>
          </a:prstGeom>
        </p:spPr>
      </p:pic>
    </p:spTree>
    <p:extLst>
      <p:ext uri="{BB962C8B-B14F-4D97-AF65-F5344CB8AC3E}">
        <p14:creationId xmlns:p14="http://schemas.microsoft.com/office/powerpoint/2010/main" val="2845490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Slide">
    <p:bg>
      <p:bgPr>
        <a:solidFill>
          <a:srgbClr val="2A409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B44595-2005-54BC-8315-CF8D69D0DDAA}"/>
              </a:ext>
            </a:extLst>
          </p:cNvPr>
          <p:cNvPicPr>
            <a:picLocks noChangeAspect="1"/>
          </p:cNvPicPr>
          <p:nvPr userDrawn="1"/>
        </p:nvPicPr>
        <p:blipFill>
          <a:blip r:embed="rId2"/>
          <a:stretch>
            <a:fillRect/>
          </a:stretch>
        </p:blipFill>
        <p:spPr>
          <a:xfrm>
            <a:off x="712065" y="505648"/>
            <a:ext cx="1903228" cy="452017"/>
          </a:xfrm>
          <a:prstGeom prst="rect">
            <a:avLst/>
          </a:prstGeom>
        </p:spPr>
      </p:pic>
    </p:spTree>
    <p:extLst>
      <p:ext uri="{BB962C8B-B14F-4D97-AF65-F5344CB8AC3E}">
        <p14:creationId xmlns:p14="http://schemas.microsoft.com/office/powerpoint/2010/main" val="3678558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estion">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635E8BB7-BB64-4526-9F8C-70750605766F}"/>
              </a:ext>
            </a:extLst>
          </p:cNvPr>
          <p:cNvSpPr/>
          <p:nvPr userDrawn="1"/>
        </p:nvSpPr>
        <p:spPr>
          <a:xfrm>
            <a:off x="656494" y="1063869"/>
            <a:ext cx="4730262" cy="4730262"/>
          </a:xfrm>
          <a:prstGeom prst="ellipse">
            <a:avLst/>
          </a:prstGeom>
          <a:solidFill>
            <a:srgbClr val="2A4092"/>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a:latin typeface="Proxima Nova" panose="02000506030000020004" pitchFamily="2" charset="0"/>
              </a:rPr>
              <a:t>Questions?</a:t>
            </a:r>
          </a:p>
        </p:txBody>
      </p:sp>
      <p:pic>
        <p:nvPicPr>
          <p:cNvPr id="9" name="Picture 8" descr="A picture containing text, clipart&#10;&#10;Description automatically generated">
            <a:extLst>
              <a:ext uri="{FF2B5EF4-FFF2-40B4-BE49-F238E27FC236}">
                <a16:creationId xmlns:a16="http://schemas.microsoft.com/office/drawing/2014/main" id="{0BE6D650-473E-15A1-37BC-1AAA30C633D1}"/>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8871" b="88710" l="3432" r="98398">
                        <a14:foregroundMark x1="8696" y1="48387" x2="8696" y2="48387"/>
                        <a14:foregroundMark x1="3890" y1="41935" x2="3890" y2="41935"/>
                        <a14:foregroundMark x1="20595" y1="50806" x2="20595" y2="50806"/>
                        <a14:foregroundMark x1="38902" y1="42742" x2="38902" y2="42742"/>
                        <a14:foregroundMark x1="93822" y1="34677" x2="93822" y2="34677"/>
                        <a14:foregroundMark x1="98398" y1="25806" x2="98398" y2="25806"/>
                        <a14:foregroundMark x1="28146" y1="19355" x2="28146" y2="19355"/>
                        <a14:foregroundMark x1="27231" y1="54032" x2="27231" y2="54032"/>
                      </a14:backgroundRemoval>
                    </a14:imgEffect>
                  </a14:imgLayer>
                </a14:imgProps>
              </a:ext>
            </a:extLst>
          </a:blip>
          <a:stretch>
            <a:fillRect/>
          </a:stretch>
        </p:blipFill>
        <p:spPr>
          <a:xfrm>
            <a:off x="10727341" y="6351091"/>
            <a:ext cx="1123450" cy="318782"/>
          </a:xfrm>
          <a:prstGeom prst="rect">
            <a:avLst/>
          </a:prstGeom>
        </p:spPr>
      </p:pic>
      <p:pic>
        <p:nvPicPr>
          <p:cNvPr id="3" name="Picture 2" descr="A group of people raising their hands&#10;&#10;Description automatically generated">
            <a:extLst>
              <a:ext uri="{FF2B5EF4-FFF2-40B4-BE49-F238E27FC236}">
                <a16:creationId xmlns:a16="http://schemas.microsoft.com/office/drawing/2014/main" id="{D0B95420-348A-F586-50A9-78FFF115729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8832" t="-9937" r="19064" b="8105"/>
          <a:stretch/>
        </p:blipFill>
        <p:spPr>
          <a:xfrm>
            <a:off x="4635900" y="-1389185"/>
            <a:ext cx="7714361" cy="7740276"/>
          </a:xfrm>
          <a:prstGeom prst="teardrop">
            <a:avLst/>
          </a:prstGeom>
        </p:spPr>
      </p:pic>
    </p:spTree>
    <p:extLst>
      <p:ext uri="{BB962C8B-B14F-4D97-AF65-F5344CB8AC3E}">
        <p14:creationId xmlns:p14="http://schemas.microsoft.com/office/powerpoint/2010/main" val="2503552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F331AC2-8E74-B243-8FDB-48E8D9AFE77D}"/>
              </a:ext>
            </a:extLst>
          </p:cNvPr>
          <p:cNvSpPr>
            <a:spLocks noGrp="1"/>
          </p:cNvSpPr>
          <p:nvPr>
            <p:ph type="title" hasCustomPrompt="1"/>
          </p:nvPr>
        </p:nvSpPr>
        <p:spPr>
          <a:xfrm>
            <a:off x="457200" y="1109980"/>
            <a:ext cx="9350375" cy="914400"/>
          </a:xfrm>
        </p:spPr>
        <p:txBody>
          <a:bodyPr/>
          <a:lstStyle/>
          <a:p>
            <a:r>
              <a:rPr lang="en-US"/>
              <a:t>[Slide title]</a:t>
            </a:r>
          </a:p>
        </p:txBody>
      </p:sp>
      <p:sp>
        <p:nvSpPr>
          <p:cNvPr id="6" name="Content Placeholder 2">
            <a:extLst>
              <a:ext uri="{FF2B5EF4-FFF2-40B4-BE49-F238E27FC236}">
                <a16:creationId xmlns:a16="http://schemas.microsoft.com/office/drawing/2014/main" id="{B847E393-D3B7-8747-BD90-FFF722B7FC5A}"/>
              </a:ext>
            </a:extLst>
          </p:cNvPr>
          <p:cNvSpPr>
            <a:spLocks noGrp="1"/>
          </p:cNvSpPr>
          <p:nvPr>
            <p:ph sz="quarter" idx="10"/>
          </p:nvPr>
        </p:nvSpPr>
        <p:spPr>
          <a:xfrm>
            <a:off x="457200" y="2217420"/>
            <a:ext cx="9350376" cy="41579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4088337"/>
      </p:ext>
    </p:extLst>
  </p:cSld>
  <p:clrMapOvr>
    <a:masterClrMapping/>
  </p:clrMapOvr>
  <p:extLst>
    <p:ext uri="{DCECCB84-F9BA-43D5-87BE-67443E8EF086}">
      <p15:sldGuideLst xmlns:p15="http://schemas.microsoft.com/office/powerpoint/2012/main">
        <p15:guide id="1" orient="horz" pos="1080">
          <p15:clr>
            <a:srgbClr val="5ACBF0"/>
          </p15:clr>
        </p15:guide>
        <p15:guide id="2" orient="horz" pos="3912">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25C6F-36AD-42AF-8912-BBEFE25372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BAF22C-EBCF-42DA-BD62-0AE711320EEC}"/>
              </a:ext>
            </a:extLst>
          </p:cNvPr>
          <p:cNvSpPr>
            <a:spLocks noGrp="1"/>
          </p:cNvSpPr>
          <p:nvPr>
            <p:ph type="dt" sz="half" idx="10"/>
          </p:nvPr>
        </p:nvSpPr>
        <p:spPr/>
        <p:txBody>
          <a:bodyPr/>
          <a:lstStyle/>
          <a:p>
            <a:fld id="{5162751F-A1BB-4869-8373-05A3C7E8E050}" type="datetimeFigureOut">
              <a:rPr lang="en-US" smtClean="0"/>
              <a:t>10/16/2024</a:t>
            </a:fld>
            <a:endParaRPr lang="en-US"/>
          </a:p>
        </p:txBody>
      </p:sp>
      <p:sp>
        <p:nvSpPr>
          <p:cNvPr id="4" name="Footer Placeholder 3">
            <a:extLst>
              <a:ext uri="{FF2B5EF4-FFF2-40B4-BE49-F238E27FC236}">
                <a16:creationId xmlns:a16="http://schemas.microsoft.com/office/drawing/2014/main" id="{66C8DEA2-F28A-466A-A878-17CF8B2CC7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92766A-5720-4C47-BB4B-6B02DFD97AF7}"/>
              </a:ext>
            </a:extLst>
          </p:cNvPr>
          <p:cNvSpPr>
            <a:spLocks noGrp="1"/>
          </p:cNvSpPr>
          <p:nvPr>
            <p:ph type="sldNum" sz="quarter" idx="12"/>
          </p:nvPr>
        </p:nvSpPr>
        <p:spPr/>
        <p:txBody>
          <a:bodyPr/>
          <a:lstStyle/>
          <a:p>
            <a:fld id="{303AC48C-EB89-451C-8D73-4EBF12261910}" type="slidenum">
              <a:rPr lang="en-US" smtClean="0"/>
              <a:t>‹#›</a:t>
            </a:fld>
            <a:endParaRPr lang="en-US"/>
          </a:p>
        </p:txBody>
      </p:sp>
    </p:spTree>
    <p:extLst>
      <p:ext uri="{BB962C8B-B14F-4D97-AF65-F5344CB8AC3E}">
        <p14:creationId xmlns:p14="http://schemas.microsoft.com/office/powerpoint/2010/main" val="3486943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F8407-17C9-4BDD-A1D4-AAF8C331E9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38E158-1409-4EE9-ABD2-2A1DEF67DF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55D235-80B8-4393-A8CC-427CA542E1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D44C78-D635-4DF3-8CB0-058910F7A1F3}"/>
              </a:ext>
            </a:extLst>
          </p:cNvPr>
          <p:cNvSpPr>
            <a:spLocks noGrp="1"/>
          </p:cNvSpPr>
          <p:nvPr>
            <p:ph type="dt" sz="half" idx="10"/>
          </p:nvPr>
        </p:nvSpPr>
        <p:spPr/>
        <p:txBody>
          <a:bodyPr/>
          <a:lstStyle/>
          <a:p>
            <a:fld id="{5162751F-A1BB-4869-8373-05A3C7E8E050}" type="datetimeFigureOut">
              <a:rPr lang="en-US" smtClean="0"/>
              <a:t>10/16/2024</a:t>
            </a:fld>
            <a:endParaRPr lang="en-US"/>
          </a:p>
        </p:txBody>
      </p:sp>
      <p:sp>
        <p:nvSpPr>
          <p:cNvPr id="6" name="Footer Placeholder 5">
            <a:extLst>
              <a:ext uri="{FF2B5EF4-FFF2-40B4-BE49-F238E27FC236}">
                <a16:creationId xmlns:a16="http://schemas.microsoft.com/office/drawing/2014/main" id="{FE4C0836-E472-49BA-BF29-4F190E5B1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AE8523-2476-4B56-B81D-50D32ED0B261}"/>
              </a:ext>
            </a:extLst>
          </p:cNvPr>
          <p:cNvSpPr>
            <a:spLocks noGrp="1"/>
          </p:cNvSpPr>
          <p:nvPr>
            <p:ph type="sldNum" sz="quarter" idx="12"/>
          </p:nvPr>
        </p:nvSpPr>
        <p:spPr/>
        <p:txBody>
          <a:bodyPr/>
          <a:lstStyle/>
          <a:p>
            <a:fld id="{303AC48C-EB89-451C-8D73-4EBF12261910}" type="slidenum">
              <a:rPr lang="en-US" smtClean="0"/>
              <a:t>‹#›</a:t>
            </a:fld>
            <a:endParaRPr lang="en-US"/>
          </a:p>
        </p:txBody>
      </p:sp>
    </p:spTree>
    <p:extLst>
      <p:ext uri="{BB962C8B-B14F-4D97-AF65-F5344CB8AC3E}">
        <p14:creationId xmlns:p14="http://schemas.microsoft.com/office/powerpoint/2010/main" val="1983917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3A7FF3-AF01-465A-A3E9-45691CA5730A}"/>
              </a:ext>
            </a:extLst>
          </p:cNvPr>
          <p:cNvSpPr>
            <a:spLocks noGrp="1"/>
          </p:cNvSpPr>
          <p:nvPr>
            <p:ph type="dt" sz="half" idx="10"/>
          </p:nvPr>
        </p:nvSpPr>
        <p:spPr/>
        <p:txBody>
          <a:bodyPr/>
          <a:lstStyle/>
          <a:p>
            <a:fld id="{5162751F-A1BB-4869-8373-05A3C7E8E050}" type="datetimeFigureOut">
              <a:rPr lang="en-US" smtClean="0"/>
              <a:t>10/16/2024</a:t>
            </a:fld>
            <a:endParaRPr lang="en-US"/>
          </a:p>
        </p:txBody>
      </p:sp>
      <p:sp>
        <p:nvSpPr>
          <p:cNvPr id="3" name="Footer Placeholder 2">
            <a:extLst>
              <a:ext uri="{FF2B5EF4-FFF2-40B4-BE49-F238E27FC236}">
                <a16:creationId xmlns:a16="http://schemas.microsoft.com/office/drawing/2014/main" id="{C765C1C5-2E6D-4247-A304-B25BE7CF76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973BF4-C3E0-4FA0-BFBC-FBE0A4492AAA}"/>
              </a:ext>
            </a:extLst>
          </p:cNvPr>
          <p:cNvSpPr>
            <a:spLocks noGrp="1"/>
          </p:cNvSpPr>
          <p:nvPr>
            <p:ph type="sldNum" sz="quarter" idx="12"/>
          </p:nvPr>
        </p:nvSpPr>
        <p:spPr/>
        <p:txBody>
          <a:bodyPr/>
          <a:lstStyle/>
          <a:p>
            <a:fld id="{303AC48C-EB89-451C-8D73-4EBF12261910}" type="slidenum">
              <a:rPr lang="en-US" smtClean="0"/>
              <a:t>‹#›</a:t>
            </a:fld>
            <a:endParaRPr lang="en-US"/>
          </a:p>
        </p:txBody>
      </p:sp>
    </p:spTree>
    <p:extLst>
      <p:ext uri="{BB962C8B-B14F-4D97-AF65-F5344CB8AC3E}">
        <p14:creationId xmlns:p14="http://schemas.microsoft.com/office/powerpoint/2010/main" val="3704188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rgbClr val="2A409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B44595-2005-54BC-8315-CF8D69D0DDAA}"/>
              </a:ext>
            </a:extLst>
          </p:cNvPr>
          <p:cNvPicPr>
            <a:picLocks noChangeAspect="1"/>
          </p:cNvPicPr>
          <p:nvPr userDrawn="1"/>
        </p:nvPicPr>
        <p:blipFill>
          <a:blip r:embed="rId2"/>
          <a:stretch>
            <a:fillRect/>
          </a:stretch>
        </p:blipFill>
        <p:spPr>
          <a:xfrm>
            <a:off x="9803312" y="6097556"/>
            <a:ext cx="1903228" cy="452017"/>
          </a:xfrm>
          <a:prstGeom prst="rect">
            <a:avLst/>
          </a:prstGeom>
        </p:spPr>
      </p:pic>
      <p:sp>
        <p:nvSpPr>
          <p:cNvPr id="3" name="Title 1">
            <a:extLst>
              <a:ext uri="{FF2B5EF4-FFF2-40B4-BE49-F238E27FC236}">
                <a16:creationId xmlns:a16="http://schemas.microsoft.com/office/drawing/2014/main" id="{A934F9BB-E952-9DF6-6E34-3A790F85D81D}"/>
              </a:ext>
            </a:extLst>
          </p:cNvPr>
          <p:cNvSpPr>
            <a:spLocks noGrp="1"/>
          </p:cNvSpPr>
          <p:nvPr>
            <p:ph type="ctrTitle" hasCustomPrompt="1"/>
          </p:nvPr>
        </p:nvSpPr>
        <p:spPr>
          <a:xfrm>
            <a:off x="5611426" y="2173288"/>
            <a:ext cx="5143500" cy="2090808"/>
          </a:xfrm>
        </p:spPr>
        <p:txBody>
          <a:bodyPr anchor="b">
            <a:noAutofit/>
          </a:bodyPr>
          <a:lstStyle>
            <a:lvl1pPr algn="l">
              <a:defRPr sz="5400" b="1" cap="all" baseline="0">
                <a:solidFill>
                  <a:schemeClr val="bg1"/>
                </a:solidFill>
                <a:latin typeface="Proxima Nova" panose="02000506030000020004" pitchFamily="2" charset="0"/>
              </a:defRPr>
            </a:lvl1pPr>
          </a:lstStyle>
          <a:p>
            <a:r>
              <a:rPr lang="en-US" noProof="0"/>
              <a:t>Title comes here</a:t>
            </a:r>
          </a:p>
        </p:txBody>
      </p:sp>
      <p:pic>
        <p:nvPicPr>
          <p:cNvPr id="11" name="Picture 10" descr="A city skyline with a body of water in the foreground&#10;&#10;Description automatically generated with low confidence">
            <a:extLst>
              <a:ext uri="{FF2B5EF4-FFF2-40B4-BE49-F238E27FC236}">
                <a16:creationId xmlns:a16="http://schemas.microsoft.com/office/drawing/2014/main" id="{13F3388E-5134-5433-C969-4C65DEC54950}"/>
              </a:ext>
            </a:extLst>
          </p:cNvPr>
          <p:cNvPicPr>
            <a:picLocks noChangeAspect="1"/>
          </p:cNvPicPr>
          <p:nvPr userDrawn="1"/>
        </p:nvPicPr>
        <p:blipFill rotWithShape="1">
          <a:blip r:embed="rId3"/>
          <a:srcRect l="20347" r="12902" b="-2"/>
          <a:stretch/>
        </p:blipFill>
        <p:spPr>
          <a:xfrm>
            <a:off x="-2323437" y="-331511"/>
            <a:ext cx="7521021" cy="7521021"/>
          </a:xfrm>
          <a:prstGeom prst="ellipse">
            <a:avLst/>
          </a:prstGeom>
          <a:noFill/>
        </p:spPr>
      </p:pic>
    </p:spTree>
    <p:extLst>
      <p:ext uri="{BB962C8B-B14F-4D97-AF65-F5344CB8AC3E}">
        <p14:creationId xmlns:p14="http://schemas.microsoft.com/office/powerpoint/2010/main" val="3247563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Slide">
    <p:bg>
      <p:bgPr>
        <a:solidFill>
          <a:srgbClr val="2A409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B44595-2005-54BC-8315-CF8D69D0DDAA}"/>
              </a:ext>
            </a:extLst>
          </p:cNvPr>
          <p:cNvPicPr>
            <a:picLocks noChangeAspect="1"/>
          </p:cNvPicPr>
          <p:nvPr userDrawn="1"/>
        </p:nvPicPr>
        <p:blipFill>
          <a:blip r:embed="rId2"/>
          <a:stretch>
            <a:fillRect/>
          </a:stretch>
        </p:blipFill>
        <p:spPr>
          <a:xfrm>
            <a:off x="9803312" y="6097556"/>
            <a:ext cx="1903228" cy="452017"/>
          </a:xfrm>
          <a:prstGeom prst="rect">
            <a:avLst/>
          </a:prstGeom>
        </p:spPr>
      </p:pic>
      <p:sp>
        <p:nvSpPr>
          <p:cNvPr id="3" name="Title 1">
            <a:extLst>
              <a:ext uri="{FF2B5EF4-FFF2-40B4-BE49-F238E27FC236}">
                <a16:creationId xmlns:a16="http://schemas.microsoft.com/office/drawing/2014/main" id="{A934F9BB-E952-9DF6-6E34-3A790F85D81D}"/>
              </a:ext>
            </a:extLst>
          </p:cNvPr>
          <p:cNvSpPr>
            <a:spLocks noGrp="1"/>
          </p:cNvSpPr>
          <p:nvPr>
            <p:ph type="ctrTitle" hasCustomPrompt="1"/>
          </p:nvPr>
        </p:nvSpPr>
        <p:spPr>
          <a:xfrm>
            <a:off x="5611426" y="2173288"/>
            <a:ext cx="5143500" cy="2090808"/>
          </a:xfrm>
        </p:spPr>
        <p:txBody>
          <a:bodyPr anchor="b">
            <a:noAutofit/>
          </a:bodyPr>
          <a:lstStyle>
            <a:lvl1pPr algn="l">
              <a:defRPr sz="5400" b="1" cap="all" baseline="0">
                <a:solidFill>
                  <a:schemeClr val="bg1"/>
                </a:solidFill>
                <a:latin typeface="Proxima Nova" panose="02000506030000020004" pitchFamily="2" charset="0"/>
              </a:defRPr>
            </a:lvl1pPr>
          </a:lstStyle>
          <a:p>
            <a:r>
              <a:rPr lang="en-US" noProof="0"/>
              <a:t>Title comes here</a:t>
            </a:r>
          </a:p>
        </p:txBody>
      </p:sp>
      <p:pic>
        <p:nvPicPr>
          <p:cNvPr id="11" name="Picture 10">
            <a:extLst>
              <a:ext uri="{FF2B5EF4-FFF2-40B4-BE49-F238E27FC236}">
                <a16:creationId xmlns:a16="http://schemas.microsoft.com/office/drawing/2014/main" id="{13F3388E-5134-5433-C969-4C65DEC549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3324" t="-4736" r="-74" b="-2727"/>
          <a:stretch/>
        </p:blipFill>
        <p:spPr>
          <a:xfrm>
            <a:off x="-2323437" y="-331511"/>
            <a:ext cx="7521021" cy="7521021"/>
          </a:xfrm>
          <a:prstGeom prst="ellipse">
            <a:avLst/>
          </a:prstGeom>
          <a:noFill/>
        </p:spPr>
      </p:pic>
    </p:spTree>
    <p:extLst>
      <p:ext uri="{BB962C8B-B14F-4D97-AF65-F5344CB8AC3E}">
        <p14:creationId xmlns:p14="http://schemas.microsoft.com/office/powerpoint/2010/main" val="4247516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Slid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4B3840-F04F-3859-07E3-2DB28E150A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072" t="-165" r="9072" b="28487"/>
          <a:stretch/>
        </p:blipFill>
        <p:spPr>
          <a:xfrm>
            <a:off x="-12702" y="-15781"/>
            <a:ext cx="12299576" cy="6843742"/>
          </a:xfrm>
          <a:prstGeom prst="rect">
            <a:avLst/>
          </a:prstGeom>
        </p:spPr>
      </p:pic>
      <p:pic>
        <p:nvPicPr>
          <p:cNvPr id="6" name="Picture 5" descr="A blue and black background&#10;&#10;Description automatically generated">
            <a:extLst>
              <a:ext uri="{FF2B5EF4-FFF2-40B4-BE49-F238E27FC236}">
                <a16:creationId xmlns:a16="http://schemas.microsoft.com/office/drawing/2014/main" id="{AB12B094-3075-22C9-DE34-91912211FC5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4700"/>
          <a:stretch/>
        </p:blipFill>
        <p:spPr>
          <a:xfrm>
            <a:off x="-12702" y="5141626"/>
            <a:ext cx="12299576" cy="1746720"/>
          </a:xfrm>
          <a:prstGeom prst="rect">
            <a:avLst/>
          </a:prstGeom>
        </p:spPr>
      </p:pic>
      <p:sp>
        <p:nvSpPr>
          <p:cNvPr id="3" name="Title 1">
            <a:extLst>
              <a:ext uri="{FF2B5EF4-FFF2-40B4-BE49-F238E27FC236}">
                <a16:creationId xmlns:a16="http://schemas.microsoft.com/office/drawing/2014/main" id="{A934F9BB-E952-9DF6-6E34-3A790F85D81D}"/>
              </a:ext>
            </a:extLst>
          </p:cNvPr>
          <p:cNvSpPr>
            <a:spLocks noGrp="1"/>
          </p:cNvSpPr>
          <p:nvPr>
            <p:ph type="ctrTitle" hasCustomPrompt="1"/>
          </p:nvPr>
        </p:nvSpPr>
        <p:spPr>
          <a:xfrm>
            <a:off x="-12702" y="329499"/>
            <a:ext cx="12299576" cy="1214488"/>
          </a:xfrm>
        </p:spPr>
        <p:txBody>
          <a:bodyPr anchor="ctr">
            <a:noAutofit/>
          </a:bodyPr>
          <a:lstStyle>
            <a:lvl1pPr algn="ctr">
              <a:defRPr sz="5400" b="1" cap="all" baseline="0">
                <a:solidFill>
                  <a:schemeClr val="bg1"/>
                </a:solidFill>
                <a:latin typeface="Proxima Nova" panose="02000506030000020004" pitchFamily="2" charset="0"/>
              </a:defRPr>
            </a:lvl1pPr>
          </a:lstStyle>
          <a:p>
            <a:r>
              <a:rPr lang="en-US" noProof="0"/>
              <a:t>Title comes here</a:t>
            </a:r>
          </a:p>
        </p:txBody>
      </p:sp>
      <p:pic>
        <p:nvPicPr>
          <p:cNvPr id="4" name="Picture 3">
            <a:extLst>
              <a:ext uri="{FF2B5EF4-FFF2-40B4-BE49-F238E27FC236}">
                <a16:creationId xmlns:a16="http://schemas.microsoft.com/office/drawing/2014/main" id="{07DE4BFB-0551-1837-724A-ECDBCCCB51B3}"/>
              </a:ext>
            </a:extLst>
          </p:cNvPr>
          <p:cNvPicPr>
            <a:picLocks noChangeAspect="1"/>
          </p:cNvPicPr>
          <p:nvPr userDrawn="1"/>
        </p:nvPicPr>
        <p:blipFill>
          <a:blip r:embed="rId4"/>
          <a:stretch>
            <a:fillRect/>
          </a:stretch>
        </p:blipFill>
        <p:spPr>
          <a:xfrm>
            <a:off x="9803312" y="6097556"/>
            <a:ext cx="1903228" cy="452017"/>
          </a:xfrm>
          <a:prstGeom prst="rect">
            <a:avLst/>
          </a:prstGeom>
        </p:spPr>
      </p:pic>
    </p:spTree>
    <p:extLst>
      <p:ext uri="{BB962C8B-B14F-4D97-AF65-F5344CB8AC3E}">
        <p14:creationId xmlns:p14="http://schemas.microsoft.com/office/powerpoint/2010/main" val="2907411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09B68-C903-44FF-9905-92EB9B6326A8}"/>
              </a:ext>
            </a:extLst>
          </p:cNvPr>
          <p:cNvSpPr>
            <a:spLocks noGrp="1"/>
          </p:cNvSpPr>
          <p:nvPr>
            <p:ph type="title" hasCustomPrompt="1"/>
          </p:nvPr>
        </p:nvSpPr>
        <p:spPr>
          <a:xfrm>
            <a:off x="538162" y="365125"/>
            <a:ext cx="10686535" cy="800101"/>
          </a:xfrm>
        </p:spPr>
        <p:txBody>
          <a:bodyPr>
            <a:normAutofit/>
          </a:bodyPr>
          <a:lstStyle>
            <a:lvl1pPr>
              <a:defRPr sz="4000" b="1">
                <a:solidFill>
                  <a:srgbClr val="2A4092"/>
                </a:solidFill>
                <a:latin typeface="Proxima Nova" panose="02000506030000020004" pitchFamily="2" charset="0"/>
                <a:cs typeface="Arial" panose="020B0604020202020204" pitchFamily="34" charset="0"/>
              </a:defRPr>
            </a:lvl1pPr>
          </a:lstStyle>
          <a:p>
            <a:r>
              <a:rPr lang="en-US"/>
              <a:t>Agenda</a:t>
            </a:r>
          </a:p>
        </p:txBody>
      </p:sp>
      <p:sp>
        <p:nvSpPr>
          <p:cNvPr id="3" name="Content Placeholder 2">
            <a:extLst>
              <a:ext uri="{FF2B5EF4-FFF2-40B4-BE49-F238E27FC236}">
                <a16:creationId xmlns:a16="http://schemas.microsoft.com/office/drawing/2014/main" id="{8C81B8F8-4DF7-4DBD-8EF7-3CAE284C8A28}"/>
              </a:ext>
            </a:extLst>
          </p:cNvPr>
          <p:cNvSpPr>
            <a:spLocks noGrp="1"/>
          </p:cNvSpPr>
          <p:nvPr>
            <p:ph idx="1"/>
          </p:nvPr>
        </p:nvSpPr>
        <p:spPr>
          <a:xfrm>
            <a:off x="1030531" y="1633899"/>
            <a:ext cx="10686535" cy="4351338"/>
          </a:xfrm>
        </p:spPr>
        <p:txBody>
          <a:bodyPr/>
          <a:lstStyle>
            <a:lvl1pPr marL="457200" indent="-457200">
              <a:buClr>
                <a:srgbClr val="13974A"/>
              </a:buClr>
              <a:buFont typeface="Arial" panose="020B0604020202020204" pitchFamily="34" charset="0"/>
              <a:buChar char="•"/>
              <a:defRPr>
                <a:solidFill>
                  <a:schemeClr val="tx1"/>
                </a:solidFill>
                <a:latin typeface="Proxima Nova" panose="02000506030000020004" pitchFamily="2" charset="0"/>
                <a:cs typeface="Arial" panose="020B0604020202020204" pitchFamily="34" charset="0"/>
              </a:defRPr>
            </a:lvl1pPr>
            <a:lvl2pPr>
              <a:defRPr>
                <a:solidFill>
                  <a:schemeClr val="tx1"/>
                </a:solidFill>
                <a:latin typeface="Proxima Nova" panose="02000506030000020004" pitchFamily="2" charset="0"/>
                <a:cs typeface="Arial" panose="020B0604020202020204" pitchFamily="34" charset="0"/>
              </a:defRPr>
            </a:lvl2pPr>
            <a:lvl3pPr>
              <a:defRPr>
                <a:solidFill>
                  <a:schemeClr val="tx1"/>
                </a:solidFill>
                <a:latin typeface="Proxima Nova" panose="02000506030000020004" pitchFamily="2" charset="0"/>
                <a:cs typeface="Arial" panose="020B0604020202020204" pitchFamily="34" charset="0"/>
              </a:defRPr>
            </a:lvl3pPr>
            <a:lvl4pPr>
              <a:defRPr>
                <a:solidFill>
                  <a:schemeClr val="tx1"/>
                </a:solidFill>
                <a:latin typeface="Proxima Nova" panose="02000506030000020004" pitchFamily="2" charset="0"/>
                <a:cs typeface="Arial" panose="020B0604020202020204" pitchFamily="34" charset="0"/>
              </a:defRPr>
            </a:lvl4pPr>
            <a:lvl5pPr>
              <a:defRPr>
                <a:solidFill>
                  <a:schemeClr val="tx1"/>
                </a:solidFill>
                <a:latin typeface="Proxima Nova" panose="02000506030000020004" pitchFamily="2" charset="0"/>
                <a:cs typeface="Arial" panose="020B0604020202020204" pitchFamily="34" charset="0"/>
              </a:defRPr>
            </a:lvl5pPr>
          </a:lstStyle>
          <a:p>
            <a:pPr lvl="0"/>
            <a:endParaRPr lang="en-US"/>
          </a:p>
        </p:txBody>
      </p:sp>
      <p:pic>
        <p:nvPicPr>
          <p:cNvPr id="10" name="Picture 9" descr="A picture containing text, clipart&#10;&#10;Description automatically generated">
            <a:extLst>
              <a:ext uri="{FF2B5EF4-FFF2-40B4-BE49-F238E27FC236}">
                <a16:creationId xmlns:a16="http://schemas.microsoft.com/office/drawing/2014/main" id="{774A6324-0104-962A-E191-48FE20EFB3E6}"/>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8871" b="88710" l="3432" r="98398">
                        <a14:foregroundMark x1="8696" y1="48387" x2="8696" y2="48387"/>
                        <a14:foregroundMark x1="3890" y1="41935" x2="3890" y2="41935"/>
                        <a14:foregroundMark x1="20595" y1="50806" x2="20595" y2="50806"/>
                        <a14:foregroundMark x1="38902" y1="42742" x2="38902" y2="42742"/>
                        <a14:foregroundMark x1="93822" y1="34677" x2="93822" y2="34677"/>
                        <a14:foregroundMark x1="98398" y1="25806" x2="98398" y2="25806"/>
                        <a14:foregroundMark x1="28146" y1="19355" x2="28146" y2="19355"/>
                        <a14:foregroundMark x1="27231" y1="54032" x2="27231" y2="54032"/>
                      </a14:backgroundRemoval>
                    </a14:imgEffect>
                  </a14:imgLayer>
                </a14:imgProps>
              </a:ext>
            </a:extLst>
          </a:blip>
          <a:stretch>
            <a:fillRect/>
          </a:stretch>
        </p:blipFill>
        <p:spPr>
          <a:xfrm>
            <a:off x="10727341" y="6351091"/>
            <a:ext cx="1123450" cy="318782"/>
          </a:xfrm>
          <a:prstGeom prst="rect">
            <a:avLst/>
          </a:prstGeom>
        </p:spPr>
      </p:pic>
    </p:spTree>
    <p:extLst>
      <p:ext uri="{BB962C8B-B14F-4D97-AF65-F5344CB8AC3E}">
        <p14:creationId xmlns:p14="http://schemas.microsoft.com/office/powerpoint/2010/main" val="1034826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09B68-C903-44FF-9905-92EB9B6326A8}"/>
              </a:ext>
            </a:extLst>
          </p:cNvPr>
          <p:cNvSpPr>
            <a:spLocks noGrp="1"/>
          </p:cNvSpPr>
          <p:nvPr>
            <p:ph type="title"/>
          </p:nvPr>
        </p:nvSpPr>
        <p:spPr>
          <a:xfrm>
            <a:off x="538162" y="365125"/>
            <a:ext cx="10686535" cy="800101"/>
          </a:xfrm>
        </p:spPr>
        <p:txBody>
          <a:bodyPr>
            <a:normAutofit/>
          </a:bodyPr>
          <a:lstStyle>
            <a:lvl1pPr>
              <a:defRPr sz="4000" b="1">
                <a:solidFill>
                  <a:srgbClr val="2A4092"/>
                </a:solidFill>
                <a:latin typeface="Proxima Nova" panose="02000506030000020004" pitchFamily="2"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C81B8F8-4DF7-4DBD-8EF7-3CAE284C8A28}"/>
              </a:ext>
            </a:extLst>
          </p:cNvPr>
          <p:cNvSpPr>
            <a:spLocks noGrp="1"/>
          </p:cNvSpPr>
          <p:nvPr>
            <p:ph idx="1"/>
          </p:nvPr>
        </p:nvSpPr>
        <p:spPr>
          <a:xfrm>
            <a:off x="538162" y="1633899"/>
            <a:ext cx="10686535" cy="4351338"/>
          </a:xfrm>
        </p:spPr>
        <p:txBody>
          <a:bodyPr/>
          <a:lstStyle>
            <a:lvl1pPr marL="0" indent="0">
              <a:buNone/>
              <a:defRPr>
                <a:solidFill>
                  <a:srgbClr val="13974A"/>
                </a:solidFill>
                <a:latin typeface="Proxima Nova" panose="02000506030000020004" pitchFamily="2" charset="0"/>
                <a:cs typeface="Arial" panose="020B0604020202020204" pitchFamily="34" charset="0"/>
              </a:defRPr>
            </a:lvl1pPr>
            <a:lvl2pPr>
              <a:defRPr>
                <a:latin typeface="Proxima Nova" panose="02000506030000020004" pitchFamily="2" charset="0"/>
                <a:cs typeface="Arial" panose="020B0604020202020204" pitchFamily="34" charset="0"/>
              </a:defRPr>
            </a:lvl2pPr>
            <a:lvl3pPr>
              <a:defRPr>
                <a:latin typeface="Proxima Nova" panose="02000506030000020004" pitchFamily="2" charset="0"/>
                <a:cs typeface="Arial" panose="020B0604020202020204" pitchFamily="34" charset="0"/>
              </a:defRPr>
            </a:lvl3pPr>
            <a:lvl4pPr>
              <a:defRPr>
                <a:latin typeface="Proxima Nova" panose="02000506030000020004" pitchFamily="2" charset="0"/>
                <a:cs typeface="Arial" panose="020B0604020202020204" pitchFamily="34" charset="0"/>
              </a:defRPr>
            </a:lvl4pPr>
            <a:lvl5pPr>
              <a:defRPr>
                <a:latin typeface="Proxima Nova" panose="02000506030000020004" pitchFamily="2"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icture containing text, clipart&#10;&#10;Description automatically generated">
            <a:extLst>
              <a:ext uri="{FF2B5EF4-FFF2-40B4-BE49-F238E27FC236}">
                <a16:creationId xmlns:a16="http://schemas.microsoft.com/office/drawing/2014/main" id="{774A6324-0104-962A-E191-48FE20EFB3E6}"/>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8871" b="88710" l="3432" r="98398">
                        <a14:foregroundMark x1="8696" y1="48387" x2="8696" y2="48387"/>
                        <a14:foregroundMark x1="3890" y1="41935" x2="3890" y2="41935"/>
                        <a14:foregroundMark x1="20595" y1="50806" x2="20595" y2="50806"/>
                        <a14:foregroundMark x1="38902" y1="42742" x2="38902" y2="42742"/>
                        <a14:foregroundMark x1="93822" y1="34677" x2="93822" y2="34677"/>
                        <a14:foregroundMark x1="98398" y1="25806" x2="98398" y2="25806"/>
                        <a14:foregroundMark x1="28146" y1="19355" x2="28146" y2="19355"/>
                        <a14:foregroundMark x1="27231" y1="54032" x2="27231" y2="54032"/>
                      </a14:backgroundRemoval>
                    </a14:imgEffect>
                  </a14:imgLayer>
                </a14:imgProps>
              </a:ext>
            </a:extLst>
          </a:blip>
          <a:stretch>
            <a:fillRect/>
          </a:stretch>
        </p:blipFill>
        <p:spPr>
          <a:xfrm>
            <a:off x="10727341" y="6351091"/>
            <a:ext cx="1123450" cy="318782"/>
          </a:xfrm>
          <a:prstGeom prst="rect">
            <a:avLst/>
          </a:prstGeom>
        </p:spPr>
      </p:pic>
    </p:spTree>
    <p:extLst>
      <p:ext uri="{BB962C8B-B14F-4D97-AF65-F5344CB8AC3E}">
        <p14:creationId xmlns:p14="http://schemas.microsoft.com/office/powerpoint/2010/main" val="1502812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pic>
        <p:nvPicPr>
          <p:cNvPr id="9" name="Picture 8" descr="A picture containing text, clipart&#10;&#10;Description automatically generated">
            <a:extLst>
              <a:ext uri="{FF2B5EF4-FFF2-40B4-BE49-F238E27FC236}">
                <a16:creationId xmlns:a16="http://schemas.microsoft.com/office/drawing/2014/main" id="{0BE6D650-473E-15A1-37BC-1AAA30C633D1}"/>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8871" b="88710" l="3432" r="98398">
                        <a14:foregroundMark x1="8696" y1="48387" x2="8696" y2="48387"/>
                        <a14:foregroundMark x1="3890" y1="41935" x2="3890" y2="41935"/>
                        <a14:foregroundMark x1="20595" y1="50806" x2="20595" y2="50806"/>
                        <a14:foregroundMark x1="38902" y1="42742" x2="38902" y2="42742"/>
                        <a14:foregroundMark x1="93822" y1="34677" x2="93822" y2="34677"/>
                        <a14:foregroundMark x1="98398" y1="25806" x2="98398" y2="25806"/>
                        <a14:foregroundMark x1="28146" y1="19355" x2="28146" y2="19355"/>
                        <a14:foregroundMark x1="27231" y1="54032" x2="27231" y2="54032"/>
                      </a14:backgroundRemoval>
                    </a14:imgEffect>
                  </a14:imgLayer>
                </a14:imgProps>
              </a:ext>
            </a:extLst>
          </a:blip>
          <a:stretch>
            <a:fillRect/>
          </a:stretch>
        </p:blipFill>
        <p:spPr>
          <a:xfrm>
            <a:off x="10727341" y="6351091"/>
            <a:ext cx="1123450" cy="318782"/>
          </a:xfrm>
          <a:prstGeom prst="rect">
            <a:avLst/>
          </a:prstGeom>
        </p:spPr>
      </p:pic>
      <p:sp>
        <p:nvSpPr>
          <p:cNvPr id="11" name="Text Placeholder 10">
            <a:extLst>
              <a:ext uri="{FF2B5EF4-FFF2-40B4-BE49-F238E27FC236}">
                <a16:creationId xmlns:a16="http://schemas.microsoft.com/office/drawing/2014/main" id="{00F55213-2C44-3682-682C-29C4CD386E1B}"/>
              </a:ext>
            </a:extLst>
          </p:cNvPr>
          <p:cNvSpPr>
            <a:spLocks noGrp="1"/>
          </p:cNvSpPr>
          <p:nvPr>
            <p:ph type="body" sz="quarter" idx="10"/>
          </p:nvPr>
        </p:nvSpPr>
        <p:spPr>
          <a:xfrm>
            <a:off x="538162" y="347518"/>
            <a:ext cx="10434638" cy="800100"/>
          </a:xfrm>
        </p:spPr>
        <p:txBody>
          <a:bodyPr anchor="ctr">
            <a:normAutofit/>
          </a:bodyPr>
          <a:lstStyle>
            <a:lvl1pPr marL="0" indent="0">
              <a:buNone/>
              <a:defRPr sz="4000" b="1">
                <a:latin typeface="Proxima Nova" panose="0200050603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2">
            <a:extLst>
              <a:ext uri="{FF2B5EF4-FFF2-40B4-BE49-F238E27FC236}">
                <a16:creationId xmlns:a16="http://schemas.microsoft.com/office/drawing/2014/main" id="{BE616D84-692E-7707-BC87-DA875739D10F}"/>
              </a:ext>
            </a:extLst>
          </p:cNvPr>
          <p:cNvSpPr>
            <a:spLocks noGrp="1"/>
          </p:cNvSpPr>
          <p:nvPr>
            <p:ph type="body" sz="quarter" idx="11"/>
          </p:nvPr>
        </p:nvSpPr>
        <p:spPr>
          <a:xfrm>
            <a:off x="538163" y="1633899"/>
            <a:ext cx="7923212" cy="3783012"/>
          </a:xfrm>
        </p:spPr>
        <p:txBody>
          <a:bodyPr/>
          <a:lstStyle>
            <a:lvl1pPr marL="0" indent="0">
              <a:buNone/>
              <a:defRPr>
                <a:latin typeface="Proxima Nova" panose="02000506030000020004" pitchFamily="2" charset="0"/>
              </a:defRPr>
            </a:lvl1pPr>
            <a:lvl2pPr marL="800100" indent="-342900">
              <a:buFont typeface="Arial" panose="020B0604020202020204" pitchFamily="34" charset="0"/>
              <a:buChar char="•"/>
              <a:defRPr>
                <a:latin typeface="Proxima Nova" panose="02000506030000020004" pitchFamily="2" charset="0"/>
              </a:defRPr>
            </a:lvl2pPr>
            <a:lvl3pPr marL="1257300" indent="-342900">
              <a:buFont typeface="Arial" panose="020B0604020202020204" pitchFamily="34" charset="0"/>
              <a:buChar char="•"/>
              <a:defRPr>
                <a:latin typeface="Proxima Nova" panose="02000506030000020004" pitchFamily="2" charset="0"/>
              </a:defRPr>
            </a:lvl3pPr>
            <a:lvl4pPr marL="1657350" indent="-285750">
              <a:buFont typeface="Arial" panose="020B0604020202020204" pitchFamily="34" charset="0"/>
              <a:buChar char="•"/>
              <a:defRPr>
                <a:latin typeface="Proxima Nova" panose="02000506030000020004" pitchFamily="2" charset="0"/>
              </a:defRPr>
            </a:lvl4pPr>
            <a:lvl5pPr marL="2114550" indent="-285750">
              <a:buFont typeface="Arial" panose="020B0604020202020204" pitchFamily="34" charset="0"/>
              <a:buChar char="•"/>
              <a:defRPr>
                <a:latin typeface="Proxima Nova"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1890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B2D50-165A-4CAD-B775-3C5C434DE905}"/>
              </a:ext>
            </a:extLst>
          </p:cNvPr>
          <p:cNvSpPr>
            <a:spLocks noGrp="1"/>
          </p:cNvSpPr>
          <p:nvPr>
            <p:ph type="title"/>
          </p:nvPr>
        </p:nvSpPr>
        <p:spPr>
          <a:xfrm>
            <a:off x="515977" y="365125"/>
            <a:ext cx="10515600" cy="800101"/>
          </a:xfrm>
        </p:spPr>
        <p:txBody>
          <a:bodyPr anchor="t">
            <a:normAutofit/>
          </a:bodyPr>
          <a:lstStyle>
            <a:lvl1pPr>
              <a:defRPr sz="4000" b="1">
                <a:latin typeface="Proxima Nova" panose="02000506030000020004"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A5E0A4D-2319-4EF5-A038-5B51F79F22FB}"/>
              </a:ext>
            </a:extLst>
          </p:cNvPr>
          <p:cNvSpPr>
            <a:spLocks noGrp="1"/>
          </p:cNvSpPr>
          <p:nvPr>
            <p:ph sz="half" idx="1"/>
          </p:nvPr>
        </p:nvSpPr>
        <p:spPr>
          <a:xfrm>
            <a:off x="515977" y="1633899"/>
            <a:ext cx="5181600" cy="4351338"/>
          </a:xfrm>
        </p:spPr>
        <p:txBody>
          <a:bodyPr/>
          <a:lstStyle>
            <a:lvl1pPr marL="0" indent="0">
              <a:buNone/>
              <a:defRPr b="1">
                <a:solidFill>
                  <a:srgbClr val="2A4092"/>
                </a:solidFill>
                <a:latin typeface="Proxima Nova" panose="02000506030000020004" pitchFamily="2" charset="0"/>
              </a:defRPr>
            </a:lvl1pPr>
            <a:lvl2pPr>
              <a:defRPr>
                <a:latin typeface="Proxima Nova" panose="02000506030000020004" pitchFamily="2" charset="0"/>
              </a:defRPr>
            </a:lvl2pPr>
            <a:lvl3pPr>
              <a:defRPr>
                <a:latin typeface="Proxima Nova" panose="02000506030000020004" pitchFamily="2" charset="0"/>
              </a:defRPr>
            </a:lvl3pPr>
            <a:lvl4pPr>
              <a:defRPr>
                <a:latin typeface="Proxima Nova" panose="02000506030000020004" pitchFamily="2" charset="0"/>
              </a:defRPr>
            </a:lvl4pPr>
            <a:lvl5pPr>
              <a:defRPr>
                <a:latin typeface="Proxima Nova"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2FDBFE-9A35-407B-8C0E-0B593BACB675}"/>
              </a:ext>
            </a:extLst>
          </p:cNvPr>
          <p:cNvSpPr>
            <a:spLocks noGrp="1"/>
          </p:cNvSpPr>
          <p:nvPr>
            <p:ph sz="half" idx="2"/>
          </p:nvPr>
        </p:nvSpPr>
        <p:spPr>
          <a:xfrm>
            <a:off x="6172200" y="1633899"/>
            <a:ext cx="5181600" cy="4351338"/>
          </a:xfrm>
        </p:spPr>
        <p:txBody>
          <a:bodyPr/>
          <a:lstStyle>
            <a:lvl1pPr marL="0" indent="0">
              <a:buNone/>
              <a:defRPr b="1">
                <a:solidFill>
                  <a:srgbClr val="13974A"/>
                </a:solidFill>
                <a:latin typeface="Proxima Nova" panose="02000506030000020004" pitchFamily="2" charset="0"/>
              </a:defRPr>
            </a:lvl1pPr>
            <a:lvl2pPr>
              <a:defRPr>
                <a:latin typeface="Proxima Nova" panose="02000506030000020004" pitchFamily="2" charset="0"/>
              </a:defRPr>
            </a:lvl2pPr>
            <a:lvl3pPr>
              <a:defRPr>
                <a:latin typeface="Proxima Nova" panose="02000506030000020004" pitchFamily="2" charset="0"/>
              </a:defRPr>
            </a:lvl3pPr>
            <a:lvl4pPr>
              <a:defRPr>
                <a:latin typeface="Proxima Nova" panose="02000506030000020004" pitchFamily="2" charset="0"/>
              </a:defRPr>
            </a:lvl4pPr>
            <a:lvl5pPr>
              <a:defRPr>
                <a:latin typeface="Proxima Nova" panose="0200050603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text, clipart&#10;&#10;Description automatically generated">
            <a:extLst>
              <a:ext uri="{FF2B5EF4-FFF2-40B4-BE49-F238E27FC236}">
                <a16:creationId xmlns:a16="http://schemas.microsoft.com/office/drawing/2014/main" id="{A7624953-1C8E-B98F-8006-BC6F49D1FDC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8871" b="88710" l="3432" r="98398">
                        <a14:foregroundMark x1="8696" y1="48387" x2="8696" y2="48387"/>
                        <a14:foregroundMark x1="3890" y1="41935" x2="3890" y2="41935"/>
                        <a14:foregroundMark x1="20595" y1="50806" x2="20595" y2="50806"/>
                        <a14:foregroundMark x1="38902" y1="42742" x2="38902" y2="42742"/>
                        <a14:foregroundMark x1="93822" y1="34677" x2="93822" y2="34677"/>
                        <a14:foregroundMark x1="98398" y1="25806" x2="98398" y2="25806"/>
                        <a14:foregroundMark x1="28146" y1="19355" x2="28146" y2="19355"/>
                        <a14:foregroundMark x1="27231" y1="54032" x2="27231" y2="54032"/>
                      </a14:backgroundRemoval>
                    </a14:imgEffect>
                  </a14:imgLayer>
                </a14:imgProps>
              </a:ext>
            </a:extLst>
          </a:blip>
          <a:stretch>
            <a:fillRect/>
          </a:stretch>
        </p:blipFill>
        <p:spPr>
          <a:xfrm>
            <a:off x="10727341" y="6351091"/>
            <a:ext cx="1123450" cy="318782"/>
          </a:xfrm>
          <a:prstGeom prst="rect">
            <a:avLst/>
          </a:prstGeom>
        </p:spPr>
      </p:pic>
    </p:spTree>
    <p:extLst>
      <p:ext uri="{BB962C8B-B14F-4D97-AF65-F5344CB8AC3E}">
        <p14:creationId xmlns:p14="http://schemas.microsoft.com/office/powerpoint/2010/main" val="1129464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138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59D11C-1896-4A5B-B08C-D598297DF1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349594-F8E5-4502-9A02-568D65382B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BD981A-FA4E-4FEB-80CB-903E5DE175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62751F-A1BB-4869-8373-05A3C7E8E050}" type="datetimeFigureOut">
              <a:rPr lang="en-US" smtClean="0"/>
              <a:t>10/16/2024</a:t>
            </a:fld>
            <a:endParaRPr lang="en-US"/>
          </a:p>
        </p:txBody>
      </p:sp>
      <p:sp>
        <p:nvSpPr>
          <p:cNvPr id="5" name="Footer Placeholder 4">
            <a:extLst>
              <a:ext uri="{FF2B5EF4-FFF2-40B4-BE49-F238E27FC236}">
                <a16:creationId xmlns:a16="http://schemas.microsoft.com/office/drawing/2014/main" id="{D55A98AD-D6FE-4681-B3FE-E791F670E4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34D680-9828-410F-8C12-D372AEBCD0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3AC48C-EB89-451C-8D73-4EBF12261910}" type="slidenum">
              <a:rPr lang="en-US" smtClean="0"/>
              <a:t>‹#›</a:t>
            </a:fld>
            <a:endParaRPr lang="en-US"/>
          </a:p>
        </p:txBody>
      </p:sp>
    </p:spTree>
    <p:extLst>
      <p:ext uri="{BB962C8B-B14F-4D97-AF65-F5344CB8AC3E}">
        <p14:creationId xmlns:p14="http://schemas.microsoft.com/office/powerpoint/2010/main" val="1110215280"/>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8" r:id="rId3"/>
    <p:sldLayoutId id="2147483669" r:id="rId4"/>
    <p:sldLayoutId id="2147483666" r:id="rId5"/>
    <p:sldLayoutId id="2147483650" r:id="rId6"/>
    <p:sldLayoutId id="2147483656" r:id="rId7"/>
    <p:sldLayoutId id="2147483652" r:id="rId8"/>
    <p:sldLayoutId id="2147483670" r:id="rId9"/>
    <p:sldLayoutId id="2147483655" r:id="rId10"/>
    <p:sldLayoutId id="2147483665" r:id="rId11"/>
    <p:sldLayoutId id="2147483671" r:id="rId12"/>
    <p:sldLayoutId id="2147483672" r:id="rId13"/>
    <p:sldLayoutId id="2147483673" r:id="rId14"/>
    <p:sldLayoutId id="214748367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www.njstart.gov/" TargetMode="External"/><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hyperlink" Target="http://www.nj.gov/treasury/purchase/" TargetMode="External"/><Relationship Id="rId5" Type="http://schemas.openxmlformats.org/officeDocument/2006/relationships/image" Target="../media/image13.png"/><Relationship Id="rId4" Type="http://schemas.openxmlformats.org/officeDocument/2006/relationships/hyperlink" Target="http://www.njstart.info/"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hyperlink" Target="https://1890889.fs1.hubspotusercontent-na1.net/hubfs/1890889/NJSTART/Microsite/News%20and%20Events/NJSTART%20Back%20to%20School%20and%20Fall%202024%20Final%2010_15.xlsx"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www.njstart.gov/bso/" TargetMode="External"/><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hyperlink" Target="mailto:coop-njstart@mdfcommerce.com" TargetMode="External"/><Relationship Id="rId5" Type="http://schemas.openxmlformats.org/officeDocument/2006/relationships/hyperlink" Target="https://www.periscopeholdings.com/njstart/local-governments" TargetMode="External"/><Relationship Id="rId4" Type="http://schemas.openxmlformats.org/officeDocument/2006/relationships/hyperlink" Target="https://www.state.nj.us/treasury/purchase/" TargetMode="Externa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coop-NJSTART@periscopeholdings.com"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www.njstart.info/"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njstart.gov/bso/view/login/login.xhtml"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nj.gov/treasury/purchase/doingbusiness.shtml"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hyperlink" Target="https://public.govdelivery.com/accounts/NJOSC/signup/37463" TargetMode="External"/><Relationship Id="rId4" Type="http://schemas.openxmlformats.org/officeDocument/2006/relationships/hyperlink" Target="https://www.nj.gov/comptroller/about/work/procurement/"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njstart.gov/bso/view/search/external/advancedSearchBid.xhtml"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FC23C-9094-252A-0490-98DEEA73B7A9}"/>
              </a:ext>
            </a:extLst>
          </p:cNvPr>
          <p:cNvSpPr txBox="1">
            <a:spLocks/>
          </p:cNvSpPr>
          <p:nvPr/>
        </p:nvSpPr>
        <p:spPr>
          <a:xfrm>
            <a:off x="1987296" y="3535680"/>
            <a:ext cx="9912096" cy="17716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200" b="1" dirty="0">
                <a:solidFill>
                  <a:srgbClr val="2A4092"/>
                </a:solidFill>
                <a:latin typeface="Poppins"/>
                <a:cs typeface="Poppins"/>
              </a:rPr>
              <a:t>NJSTART For School Business Administrators </a:t>
            </a:r>
          </a:p>
          <a:p>
            <a:pPr>
              <a:lnSpc>
                <a:spcPct val="100000"/>
              </a:lnSpc>
            </a:pPr>
            <a:r>
              <a:rPr lang="en-US" sz="2800" b="1" dirty="0">
                <a:solidFill>
                  <a:srgbClr val="2A4092"/>
                </a:solidFill>
                <a:latin typeface="Poppins"/>
                <a:cs typeface="Poppins"/>
              </a:rPr>
              <a:t>Resources/Compliance/Contracts</a:t>
            </a:r>
            <a:endParaRPr lang="en-US" sz="2800" b="1" dirty="0">
              <a:latin typeface="Poppins"/>
              <a:cs typeface="Poppins"/>
            </a:endParaRPr>
          </a:p>
          <a:p>
            <a:pPr algn="r">
              <a:lnSpc>
                <a:spcPct val="100000"/>
              </a:lnSpc>
            </a:pPr>
            <a:endParaRPr lang="en-US" sz="1500" b="1" dirty="0">
              <a:latin typeface="Poppins"/>
              <a:cs typeface="Poppins"/>
            </a:endParaRPr>
          </a:p>
          <a:p>
            <a:pPr algn="r">
              <a:lnSpc>
                <a:spcPct val="100000"/>
              </a:lnSpc>
            </a:pPr>
            <a:r>
              <a:rPr lang="en-US" sz="1500" b="1" dirty="0">
                <a:latin typeface="Poppins"/>
                <a:cs typeface="Poppins"/>
              </a:rPr>
              <a:t>October 16, 2024</a:t>
            </a:r>
            <a:endParaRPr lang="en-US" sz="1500" dirty="0">
              <a:latin typeface="Poppins"/>
              <a:cs typeface="Poppins"/>
            </a:endParaRPr>
          </a:p>
        </p:txBody>
      </p:sp>
    </p:spTree>
    <p:extLst>
      <p:ext uri="{BB962C8B-B14F-4D97-AF65-F5344CB8AC3E}">
        <p14:creationId xmlns:p14="http://schemas.microsoft.com/office/powerpoint/2010/main" val="2154181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EB783-84E7-4164-54BC-14ED8448A548}"/>
              </a:ext>
            </a:extLst>
          </p:cNvPr>
          <p:cNvSpPr>
            <a:spLocks noGrp="1"/>
          </p:cNvSpPr>
          <p:nvPr>
            <p:ph type="title"/>
          </p:nvPr>
        </p:nvSpPr>
        <p:spPr>
          <a:xfrm>
            <a:off x="838200" y="277157"/>
            <a:ext cx="10515600" cy="568940"/>
          </a:xfrm>
        </p:spPr>
        <p:txBody>
          <a:bodyPr>
            <a:normAutofit fontScale="90000"/>
          </a:bodyPr>
          <a:lstStyle/>
          <a:p>
            <a:pPr algn="ctr"/>
            <a:r>
              <a:rPr lang="en-US" dirty="0">
                <a:solidFill>
                  <a:srgbClr val="2A4092"/>
                </a:solidFill>
                <a:latin typeface="Poppins" panose="00000500000000000000" pitchFamily="2" charset="0"/>
                <a:cs typeface="Poppins" panose="00000500000000000000" pitchFamily="2" charset="0"/>
              </a:rPr>
              <a:t>NJSTART Online Resource Pages</a:t>
            </a:r>
          </a:p>
        </p:txBody>
      </p:sp>
      <p:sp>
        <p:nvSpPr>
          <p:cNvPr id="3" name="Content Placeholder 2">
            <a:extLst>
              <a:ext uri="{FF2B5EF4-FFF2-40B4-BE49-F238E27FC236}">
                <a16:creationId xmlns:a16="http://schemas.microsoft.com/office/drawing/2014/main" id="{9F1032C1-D185-E509-0FD7-E5D65172FB76}"/>
              </a:ext>
            </a:extLst>
          </p:cNvPr>
          <p:cNvSpPr>
            <a:spLocks noGrp="1"/>
          </p:cNvSpPr>
          <p:nvPr>
            <p:ph sz="half" idx="1"/>
          </p:nvPr>
        </p:nvSpPr>
        <p:spPr>
          <a:xfrm>
            <a:off x="708361" y="2636513"/>
            <a:ext cx="3536360" cy="4019570"/>
          </a:xfrm>
        </p:spPr>
        <p:txBody>
          <a:bodyPr>
            <a:normAutofit/>
          </a:bodyPr>
          <a:lstStyle/>
          <a:p>
            <a:r>
              <a:rPr lang="en-US" sz="1600" dirty="0">
                <a:latin typeface="Poppins" panose="00000500000000000000" pitchFamily="2" charset="0"/>
                <a:cs typeface="Poppins" panose="00000500000000000000" pitchFamily="2" charset="0"/>
                <a:hlinkClick r:id="rId3"/>
              </a:rPr>
              <a:t>www.njstart.gov</a:t>
            </a:r>
            <a:endParaRPr lang="en-US" sz="16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600" dirty="0">
                <a:solidFill>
                  <a:srgbClr val="13974A"/>
                </a:solidFill>
                <a:latin typeface="Poppins" panose="00000500000000000000" pitchFamily="2" charset="0"/>
                <a:cs typeface="Poppins" panose="00000500000000000000" pitchFamily="2" charset="0"/>
              </a:rPr>
              <a:t>Access Statewide contract details including pricing and procedures</a:t>
            </a:r>
          </a:p>
          <a:p>
            <a:pPr marL="285750" indent="-285750">
              <a:buFont typeface="Arial" panose="020B0604020202020204" pitchFamily="34" charset="0"/>
              <a:buChar char="•"/>
            </a:pPr>
            <a:r>
              <a:rPr lang="en-US" sz="1600" dirty="0">
                <a:solidFill>
                  <a:srgbClr val="13974A"/>
                </a:solidFill>
                <a:latin typeface="Poppins" panose="00000500000000000000" pitchFamily="2" charset="0"/>
                <a:cs typeface="Poppins" panose="00000500000000000000" pitchFamily="2" charset="0"/>
              </a:rPr>
              <a:t>Access select vendor G2B punchouts</a:t>
            </a:r>
          </a:p>
          <a:p>
            <a:pPr marL="285750" indent="-285750">
              <a:buFont typeface="Arial" panose="020B0604020202020204" pitchFamily="34" charset="0"/>
              <a:buChar char="•"/>
            </a:pPr>
            <a:r>
              <a:rPr lang="en-US" sz="1600" dirty="0">
                <a:solidFill>
                  <a:srgbClr val="13974A"/>
                </a:solidFill>
                <a:latin typeface="Poppins" panose="00000500000000000000" pitchFamily="2" charset="0"/>
                <a:cs typeface="Poppins" panose="00000500000000000000" pitchFamily="2" charset="0"/>
              </a:rPr>
              <a:t>Source vendors</a:t>
            </a:r>
          </a:p>
          <a:p>
            <a:pPr marL="285750" indent="-285750">
              <a:buFont typeface="Arial" panose="020B0604020202020204" pitchFamily="34" charset="0"/>
              <a:buChar char="•"/>
            </a:pPr>
            <a:r>
              <a:rPr lang="en-US" sz="1600" dirty="0">
                <a:solidFill>
                  <a:srgbClr val="13974A"/>
                </a:solidFill>
                <a:latin typeface="Poppins" panose="00000500000000000000" pitchFamily="2" charset="0"/>
                <a:cs typeface="Poppins" panose="00000500000000000000" pitchFamily="2" charset="0"/>
              </a:rPr>
              <a:t>Manage your account</a:t>
            </a:r>
          </a:p>
          <a:p>
            <a:pPr marL="285750" indent="-285750">
              <a:buFont typeface="Arial" panose="020B0604020202020204" pitchFamily="34" charset="0"/>
              <a:buChar char="•"/>
            </a:pPr>
            <a:r>
              <a:rPr lang="en-US" sz="1600" dirty="0">
                <a:solidFill>
                  <a:srgbClr val="13974A"/>
                </a:solidFill>
                <a:latin typeface="Poppins" panose="00000500000000000000" pitchFamily="2" charset="0"/>
                <a:cs typeface="Poppins" panose="00000500000000000000" pitchFamily="2" charset="0"/>
              </a:rPr>
              <a:t>Access Marketplace* (coming soon!)</a:t>
            </a:r>
          </a:p>
          <a:p>
            <a:pPr marL="285750" indent="-285750">
              <a:buFont typeface="Arial" panose="020B0604020202020204" pitchFamily="34" charset="0"/>
              <a:buChar char="•"/>
            </a:pPr>
            <a:r>
              <a:rPr lang="en-US" sz="1600" dirty="0">
                <a:solidFill>
                  <a:srgbClr val="FF0000"/>
                </a:solidFill>
                <a:latin typeface="Poppins" panose="00000500000000000000" pitchFamily="2" charset="0"/>
                <a:cs typeface="Poppins" panose="00000500000000000000" pitchFamily="2" charset="0"/>
              </a:rPr>
              <a:t>Do not use Supplier Registration</a:t>
            </a:r>
          </a:p>
        </p:txBody>
      </p:sp>
      <p:sp>
        <p:nvSpPr>
          <p:cNvPr id="4" name="Content Placeholder 3">
            <a:extLst>
              <a:ext uri="{FF2B5EF4-FFF2-40B4-BE49-F238E27FC236}">
                <a16:creationId xmlns:a16="http://schemas.microsoft.com/office/drawing/2014/main" id="{4FDB2572-4260-2C21-CC06-FDAA921062D5}"/>
              </a:ext>
            </a:extLst>
          </p:cNvPr>
          <p:cNvSpPr>
            <a:spLocks noGrp="1"/>
          </p:cNvSpPr>
          <p:nvPr>
            <p:ph sz="half" idx="2"/>
          </p:nvPr>
        </p:nvSpPr>
        <p:spPr>
          <a:xfrm>
            <a:off x="4399359" y="2636513"/>
            <a:ext cx="3536360" cy="3659860"/>
          </a:xfrm>
        </p:spPr>
        <p:txBody>
          <a:bodyPr>
            <a:normAutofit fontScale="25000" lnSpcReduction="20000"/>
          </a:bodyPr>
          <a:lstStyle/>
          <a:p>
            <a:r>
              <a:rPr lang="en-US" sz="6400" dirty="0">
                <a:solidFill>
                  <a:srgbClr val="2A4092"/>
                </a:solidFill>
                <a:latin typeface="Poppins" panose="00000500000000000000" pitchFamily="2" charset="0"/>
                <a:cs typeface="Poppins" panose="00000500000000000000" pitchFamily="2" charset="0"/>
                <a:hlinkClick r:id="rId4">
                  <a:extLst>
                    <a:ext uri="{A12FA001-AC4F-418D-AE19-62706E023703}">
                      <ahyp:hlinkClr xmlns:ahyp="http://schemas.microsoft.com/office/drawing/2018/hyperlinkcolor" val="tx"/>
                    </a:ext>
                  </a:extLst>
                </a:hlinkClick>
              </a:rPr>
              <a:t>www.njstart.info</a:t>
            </a:r>
            <a:endParaRPr lang="en-US" sz="6400" dirty="0">
              <a:solidFill>
                <a:srgbClr val="2A4092"/>
              </a:solidFill>
              <a:latin typeface="Poppins" panose="00000500000000000000" pitchFamily="2" charset="0"/>
              <a:cs typeface="Poppins" panose="00000500000000000000" pitchFamily="2" charset="0"/>
            </a:endParaRPr>
          </a:p>
          <a:p>
            <a:pPr marL="285750" indent="-228600">
              <a:lnSpc>
                <a:spcPct val="110000"/>
              </a:lnSpc>
              <a:spcAft>
                <a:spcPts val="600"/>
              </a:spcAft>
              <a:buFont typeface="Arial" panose="020B0604020202020204" pitchFamily="34" charset="0"/>
              <a:buChar char="•"/>
            </a:pPr>
            <a:r>
              <a:rPr lang="en-US" sz="6400" dirty="0">
                <a:latin typeface="Poppins" panose="00000500000000000000" pitchFamily="2" charset="0"/>
                <a:cs typeface="Poppins" panose="00000500000000000000" pitchFamily="2" charset="0"/>
              </a:rPr>
              <a:t>NJSTART Registration Requests</a:t>
            </a:r>
          </a:p>
          <a:p>
            <a:pPr marL="285750" indent="-228600">
              <a:lnSpc>
                <a:spcPct val="110000"/>
              </a:lnSpc>
              <a:spcAft>
                <a:spcPts val="600"/>
              </a:spcAft>
              <a:buFont typeface="Arial" panose="020B0604020202020204" pitchFamily="34" charset="0"/>
              <a:buChar char="•"/>
            </a:pPr>
            <a:r>
              <a:rPr lang="en-US" sz="6400" dirty="0">
                <a:latin typeface="Poppins" panose="00000500000000000000" pitchFamily="2" charset="0"/>
                <a:cs typeface="Poppins" panose="00000500000000000000" pitchFamily="2" charset="0"/>
              </a:rPr>
              <a:t>FAQs</a:t>
            </a:r>
            <a:endParaRPr lang="en-US" sz="6400" dirty="0">
              <a:latin typeface="Poppins" panose="00000500000000000000" pitchFamily="2" charset="0"/>
              <a:ea typeface="Calibri"/>
              <a:cs typeface="Poppins" panose="00000500000000000000" pitchFamily="2" charset="0"/>
            </a:endParaRPr>
          </a:p>
          <a:p>
            <a:pPr marL="285750" indent="-228600">
              <a:lnSpc>
                <a:spcPct val="110000"/>
              </a:lnSpc>
              <a:spcAft>
                <a:spcPts val="600"/>
              </a:spcAft>
              <a:buFont typeface="Arial" panose="020B0604020202020204" pitchFamily="34" charset="0"/>
              <a:buChar char="•"/>
            </a:pPr>
            <a:r>
              <a:rPr lang="en-US" sz="6400" dirty="0">
                <a:latin typeface="Poppins" panose="00000500000000000000" pitchFamily="2" charset="0"/>
                <a:cs typeface="Poppins" panose="00000500000000000000" pitchFamily="2" charset="0"/>
              </a:rPr>
              <a:t>Resources for Local Governments</a:t>
            </a:r>
            <a:endParaRPr lang="en-US" sz="6400" dirty="0">
              <a:latin typeface="Poppins" panose="00000500000000000000" pitchFamily="2" charset="0"/>
              <a:ea typeface="Calibri"/>
              <a:cs typeface="Poppins" panose="00000500000000000000" pitchFamily="2" charset="0"/>
            </a:endParaRPr>
          </a:p>
          <a:p>
            <a:pPr marL="285750" indent="-228600">
              <a:lnSpc>
                <a:spcPct val="110000"/>
              </a:lnSpc>
              <a:spcAft>
                <a:spcPts val="600"/>
              </a:spcAft>
              <a:buFont typeface="Arial" panose="020B0604020202020204" pitchFamily="34" charset="0"/>
              <a:buChar char="•"/>
            </a:pPr>
            <a:r>
              <a:rPr lang="en-US" sz="6400" dirty="0">
                <a:latin typeface="Poppins" panose="00000500000000000000" pitchFamily="2" charset="0"/>
                <a:cs typeface="Poppins" panose="00000500000000000000" pitchFamily="2" charset="0"/>
              </a:rPr>
              <a:t>Quick Reference Guide</a:t>
            </a:r>
            <a:endParaRPr lang="en-US" sz="6400" dirty="0">
              <a:latin typeface="Poppins" panose="00000500000000000000" pitchFamily="2" charset="0"/>
              <a:ea typeface="Calibri"/>
              <a:cs typeface="Poppins" panose="00000500000000000000" pitchFamily="2" charset="0"/>
            </a:endParaRPr>
          </a:p>
          <a:p>
            <a:pPr marL="285750" indent="-228600">
              <a:lnSpc>
                <a:spcPct val="110000"/>
              </a:lnSpc>
              <a:spcAft>
                <a:spcPts val="600"/>
              </a:spcAft>
              <a:buFont typeface="Arial" panose="020B0604020202020204" pitchFamily="34" charset="0"/>
              <a:buChar char="•"/>
            </a:pPr>
            <a:r>
              <a:rPr lang="en-US" sz="6400" dirty="0">
                <a:latin typeface="Poppins" panose="00000500000000000000" pitchFamily="2" charset="0"/>
                <a:cs typeface="Poppins" panose="00000500000000000000" pitchFamily="2" charset="0"/>
              </a:rPr>
              <a:t>Newsletters &amp; Recorded Training Sessions </a:t>
            </a:r>
          </a:p>
          <a:p>
            <a:pPr marL="285750" indent="-228600">
              <a:lnSpc>
                <a:spcPct val="110000"/>
              </a:lnSpc>
              <a:spcAft>
                <a:spcPts val="600"/>
              </a:spcAft>
              <a:buFont typeface="Arial" panose="020B0604020202020204" pitchFamily="34" charset="0"/>
              <a:buChar char="•"/>
            </a:pPr>
            <a:r>
              <a:rPr lang="en-US" sz="6400" dirty="0">
                <a:latin typeface="Poppins" panose="00000500000000000000" pitchFamily="2" charset="0"/>
                <a:cs typeface="Poppins" panose="00000500000000000000" pitchFamily="2" charset="0"/>
              </a:rPr>
              <a:t>Contracts Reports</a:t>
            </a:r>
          </a:p>
          <a:p>
            <a:endParaRPr lang="en-US" dirty="0">
              <a:latin typeface="Poppins" panose="00000500000000000000" pitchFamily="2" charset="0"/>
              <a:cs typeface="Poppins" panose="00000500000000000000" pitchFamily="2" charset="0"/>
            </a:endParaRPr>
          </a:p>
        </p:txBody>
      </p:sp>
      <p:pic>
        <p:nvPicPr>
          <p:cNvPr id="13" name="Picture 12">
            <a:extLst>
              <a:ext uri="{FF2B5EF4-FFF2-40B4-BE49-F238E27FC236}">
                <a16:creationId xmlns:a16="http://schemas.microsoft.com/office/drawing/2014/main" id="{6814D648-C0B4-24D7-27D8-936DA17B8E99}"/>
              </a:ext>
            </a:extLst>
          </p:cNvPr>
          <p:cNvPicPr>
            <a:picLocks noChangeAspect="1"/>
          </p:cNvPicPr>
          <p:nvPr/>
        </p:nvPicPr>
        <p:blipFill>
          <a:blip r:embed="rId5"/>
          <a:stretch>
            <a:fillRect/>
          </a:stretch>
        </p:blipFill>
        <p:spPr>
          <a:xfrm>
            <a:off x="8083339" y="930702"/>
            <a:ext cx="3677922" cy="1621207"/>
          </a:xfrm>
          <a:prstGeom prst="rect">
            <a:avLst/>
          </a:prstGeom>
          <a:ln>
            <a:solidFill>
              <a:srgbClr val="0070C0"/>
            </a:solidFill>
          </a:ln>
        </p:spPr>
      </p:pic>
      <p:sp>
        <p:nvSpPr>
          <p:cNvPr id="18" name="Content Placeholder 3">
            <a:extLst>
              <a:ext uri="{FF2B5EF4-FFF2-40B4-BE49-F238E27FC236}">
                <a16:creationId xmlns:a16="http://schemas.microsoft.com/office/drawing/2014/main" id="{D1C5005A-6957-8E42-8B9F-672C1A500542}"/>
              </a:ext>
            </a:extLst>
          </p:cNvPr>
          <p:cNvSpPr txBox="1">
            <a:spLocks/>
          </p:cNvSpPr>
          <p:nvPr/>
        </p:nvSpPr>
        <p:spPr>
          <a:xfrm>
            <a:off x="8083339" y="2636513"/>
            <a:ext cx="3620813" cy="372192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13974A"/>
                </a:solidFill>
                <a:latin typeface="Proxima Nova"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roxima Nova"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roxima Nova"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roxima Nova"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2A4092"/>
                </a:solidFill>
                <a:latin typeface="Poppins" panose="00000500000000000000" pitchFamily="2" charset="0"/>
                <a:cs typeface="Poppins" panose="00000500000000000000" pitchFamily="2" charset="0"/>
                <a:hlinkClick r:id="rId6">
                  <a:extLst>
                    <a:ext uri="{A12FA001-AC4F-418D-AE19-62706E023703}">
                      <ahyp:hlinkClr xmlns:ahyp="http://schemas.microsoft.com/office/drawing/2018/hyperlinkcolor" val="tx"/>
                    </a:ext>
                  </a:extLst>
                </a:hlinkClick>
              </a:rPr>
              <a:t>www.nj.gov/treasury/purchase/</a:t>
            </a:r>
            <a:endParaRPr lang="en-US" sz="1600">
              <a:solidFill>
                <a:srgbClr val="2A4092"/>
              </a:solidFill>
              <a:latin typeface="Poppins" panose="00000500000000000000" pitchFamily="2" charset="0"/>
              <a:cs typeface="Poppins" panose="00000500000000000000" pitchFamily="2" charset="0"/>
            </a:endParaRPr>
          </a:p>
          <a:p>
            <a:pPr marL="285750" indent="-228600">
              <a:lnSpc>
                <a:spcPct val="90000"/>
              </a:lnSpc>
              <a:spcAft>
                <a:spcPts val="600"/>
              </a:spcAft>
              <a:buFont typeface="Arial" panose="020B0604020202020204" pitchFamily="34" charset="0"/>
              <a:buChar char="•"/>
            </a:pPr>
            <a:r>
              <a:rPr lang="en-US" sz="1600">
                <a:latin typeface="Poppins" panose="00000500000000000000" pitchFamily="2" charset="0"/>
                <a:cs typeface="Poppins" panose="00000500000000000000" pitchFamily="2" charset="0"/>
              </a:rPr>
              <a:t>Access to fuel pricing</a:t>
            </a:r>
          </a:p>
          <a:p>
            <a:pPr marL="285750" indent="-228600">
              <a:lnSpc>
                <a:spcPct val="90000"/>
              </a:lnSpc>
              <a:spcAft>
                <a:spcPts val="600"/>
              </a:spcAft>
              <a:buFont typeface="Arial" panose="020B0604020202020204" pitchFamily="34" charset="0"/>
              <a:buChar char="•"/>
            </a:pPr>
            <a:r>
              <a:rPr lang="en-US" sz="1600">
                <a:latin typeface="Poppins" panose="00000500000000000000" pitchFamily="2" charset="0"/>
                <a:cs typeface="Poppins" panose="00000500000000000000" pitchFamily="2" charset="0"/>
              </a:rPr>
              <a:t>Master Notification Vehicle Manufacturer Cut Off Dates</a:t>
            </a:r>
          </a:p>
          <a:p>
            <a:pPr marL="285750" indent="-228600">
              <a:lnSpc>
                <a:spcPct val="90000"/>
              </a:lnSpc>
              <a:spcAft>
                <a:spcPts val="600"/>
              </a:spcAft>
              <a:buFont typeface="Arial" panose="020B0604020202020204" pitchFamily="34" charset="0"/>
              <a:buChar char="•"/>
            </a:pPr>
            <a:r>
              <a:rPr lang="en-US" sz="1600">
                <a:latin typeface="Poppins" panose="00000500000000000000" pitchFamily="2" charset="0"/>
                <a:cs typeface="Poppins" panose="00000500000000000000" pitchFamily="2" charset="0"/>
              </a:rPr>
              <a:t>Important Technology Contract Info</a:t>
            </a:r>
          </a:p>
          <a:p>
            <a:pPr marL="285750" indent="-228600">
              <a:lnSpc>
                <a:spcPct val="90000"/>
              </a:lnSpc>
              <a:spcAft>
                <a:spcPts val="600"/>
              </a:spcAft>
              <a:buFont typeface="Arial" panose="020B0604020202020204" pitchFamily="34" charset="0"/>
              <a:buChar char="•"/>
            </a:pPr>
            <a:r>
              <a:rPr lang="en-US" sz="1600">
                <a:latin typeface="Poppins" panose="00000500000000000000" pitchFamily="2" charset="0"/>
                <a:cs typeface="Poppins" panose="00000500000000000000" pitchFamily="2" charset="0"/>
              </a:rPr>
              <a:t>Special Notices such as notices of awards and intent to contract as well as regulatory notices</a:t>
            </a:r>
          </a:p>
        </p:txBody>
      </p:sp>
      <p:pic>
        <p:nvPicPr>
          <p:cNvPr id="20" name="Picture 19">
            <a:extLst>
              <a:ext uri="{FF2B5EF4-FFF2-40B4-BE49-F238E27FC236}">
                <a16:creationId xmlns:a16="http://schemas.microsoft.com/office/drawing/2014/main" id="{18A20702-D524-7FB0-865C-97C7EE07C460}"/>
              </a:ext>
            </a:extLst>
          </p:cNvPr>
          <p:cNvPicPr>
            <a:picLocks noChangeAspect="1"/>
          </p:cNvPicPr>
          <p:nvPr/>
        </p:nvPicPr>
        <p:blipFill>
          <a:blip r:embed="rId7"/>
          <a:stretch>
            <a:fillRect/>
          </a:stretch>
        </p:blipFill>
        <p:spPr>
          <a:xfrm>
            <a:off x="708361" y="930701"/>
            <a:ext cx="3413352" cy="1621208"/>
          </a:xfrm>
          <a:prstGeom prst="rect">
            <a:avLst/>
          </a:prstGeom>
          <a:ln>
            <a:solidFill>
              <a:srgbClr val="0070C0"/>
            </a:solidFill>
          </a:ln>
        </p:spPr>
      </p:pic>
      <p:pic>
        <p:nvPicPr>
          <p:cNvPr id="6" name="Picture 5">
            <a:extLst>
              <a:ext uri="{FF2B5EF4-FFF2-40B4-BE49-F238E27FC236}">
                <a16:creationId xmlns:a16="http://schemas.microsoft.com/office/drawing/2014/main" id="{819A0F0D-3261-93B0-C7FD-059D864D6AC1}"/>
              </a:ext>
            </a:extLst>
          </p:cNvPr>
          <p:cNvPicPr>
            <a:picLocks noChangeAspect="1"/>
          </p:cNvPicPr>
          <p:nvPr/>
        </p:nvPicPr>
        <p:blipFill>
          <a:blip r:embed="rId8"/>
          <a:stretch>
            <a:fillRect/>
          </a:stretch>
        </p:blipFill>
        <p:spPr>
          <a:xfrm>
            <a:off x="4411904" y="931696"/>
            <a:ext cx="3379595" cy="1621208"/>
          </a:xfrm>
          <a:prstGeom prst="rect">
            <a:avLst/>
          </a:prstGeom>
          <a:ln>
            <a:solidFill>
              <a:srgbClr val="0070C0"/>
            </a:solidFill>
          </a:ln>
        </p:spPr>
      </p:pic>
    </p:spTree>
    <p:extLst>
      <p:ext uri="{BB962C8B-B14F-4D97-AF65-F5344CB8AC3E}">
        <p14:creationId xmlns:p14="http://schemas.microsoft.com/office/powerpoint/2010/main" val="1956259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B866-785F-9FEA-71DC-082365C4A0F1}"/>
              </a:ext>
            </a:extLst>
          </p:cNvPr>
          <p:cNvSpPr>
            <a:spLocks noGrp="1"/>
          </p:cNvSpPr>
          <p:nvPr>
            <p:ph type="title"/>
          </p:nvPr>
        </p:nvSpPr>
        <p:spPr>
          <a:xfrm>
            <a:off x="217714" y="134270"/>
            <a:ext cx="11756572" cy="1141240"/>
          </a:xfrm>
        </p:spPr>
        <p:txBody>
          <a:bodyPr anchor="ctr">
            <a:normAutofit/>
          </a:bodyPr>
          <a:lstStyle/>
          <a:p>
            <a:pPr algn="ctr"/>
            <a:r>
              <a:rPr lang="en-CA" sz="2500" b="1">
                <a:solidFill>
                  <a:srgbClr val="2C3990"/>
                </a:solidFill>
                <a:latin typeface="Poppins" panose="00000500000000000000" pitchFamily="2" charset="0"/>
                <a:cs typeface="Poppins" panose="00000500000000000000" pitchFamily="2" charset="0"/>
              </a:rPr>
              <a:t>Sample</a:t>
            </a:r>
            <a:r>
              <a:rPr lang="en-CA" sz="2500" b="1">
                <a:solidFill>
                  <a:srgbClr val="2C3990"/>
                </a:solidFill>
                <a:latin typeface="Poppins SemiBold" panose="00000700000000000000" pitchFamily="2" charset="0"/>
                <a:cs typeface="Poppins SemiBold" panose="00000700000000000000" pitchFamily="2" charset="0"/>
              </a:rPr>
              <a:t> </a:t>
            </a:r>
            <a:r>
              <a:rPr lang="en-CA" sz="2500" b="1">
                <a:solidFill>
                  <a:srgbClr val="2C3990"/>
                </a:solidFill>
                <a:latin typeface="Poppins" panose="00000500000000000000" pitchFamily="2" charset="0"/>
                <a:cs typeface="Poppins" panose="00000500000000000000" pitchFamily="2" charset="0"/>
              </a:rPr>
              <a:t>of Contract Data in the NJSTART Quarterly Contract Report </a:t>
            </a:r>
            <a:endParaRPr lang="en-US" sz="2500" b="1">
              <a:solidFill>
                <a:srgbClr val="2C3990"/>
              </a:solidFill>
              <a:latin typeface="Poppins" panose="00000500000000000000" pitchFamily="2" charset="0"/>
              <a:cs typeface="Poppins" panose="00000500000000000000" pitchFamily="2" charset="0"/>
            </a:endParaRPr>
          </a:p>
        </p:txBody>
      </p:sp>
      <p:graphicFrame>
        <p:nvGraphicFramePr>
          <p:cNvPr id="5" name="Table 4">
            <a:extLst>
              <a:ext uri="{FF2B5EF4-FFF2-40B4-BE49-F238E27FC236}">
                <a16:creationId xmlns:a16="http://schemas.microsoft.com/office/drawing/2014/main" id="{CC65D006-849A-552C-4535-A91D0AC2F18F}"/>
              </a:ext>
            </a:extLst>
          </p:cNvPr>
          <p:cNvGraphicFramePr>
            <a:graphicFrameLocks noGrp="1"/>
          </p:cNvGraphicFramePr>
          <p:nvPr>
            <p:extLst>
              <p:ext uri="{D42A27DB-BD31-4B8C-83A1-F6EECF244321}">
                <p14:modId xmlns:p14="http://schemas.microsoft.com/office/powerpoint/2010/main" val="3502380298"/>
              </p:ext>
            </p:extLst>
          </p:nvPr>
        </p:nvGraphicFramePr>
        <p:xfrm>
          <a:off x="797264" y="1049889"/>
          <a:ext cx="10597472" cy="4742822"/>
        </p:xfrm>
        <a:graphic>
          <a:graphicData uri="http://schemas.openxmlformats.org/drawingml/2006/table">
            <a:tbl>
              <a:tblPr firstRow="1" bandRow="1">
                <a:tableStyleId>{5C22544A-7EE6-4342-B048-85BDC9FD1C3A}</a:tableStyleId>
              </a:tblPr>
              <a:tblGrid>
                <a:gridCol w="2392958">
                  <a:extLst>
                    <a:ext uri="{9D8B030D-6E8A-4147-A177-3AD203B41FA5}">
                      <a16:colId xmlns:a16="http://schemas.microsoft.com/office/drawing/2014/main" val="1086295224"/>
                    </a:ext>
                  </a:extLst>
                </a:gridCol>
                <a:gridCol w="1300968">
                  <a:extLst>
                    <a:ext uri="{9D8B030D-6E8A-4147-A177-3AD203B41FA5}">
                      <a16:colId xmlns:a16="http://schemas.microsoft.com/office/drawing/2014/main" val="2680884871"/>
                    </a:ext>
                  </a:extLst>
                </a:gridCol>
                <a:gridCol w="1669924">
                  <a:extLst>
                    <a:ext uri="{9D8B030D-6E8A-4147-A177-3AD203B41FA5}">
                      <a16:colId xmlns:a16="http://schemas.microsoft.com/office/drawing/2014/main" val="3713448369"/>
                    </a:ext>
                  </a:extLst>
                </a:gridCol>
                <a:gridCol w="1280139">
                  <a:extLst>
                    <a:ext uri="{9D8B030D-6E8A-4147-A177-3AD203B41FA5}">
                      <a16:colId xmlns:a16="http://schemas.microsoft.com/office/drawing/2014/main" val="4159995424"/>
                    </a:ext>
                  </a:extLst>
                </a:gridCol>
                <a:gridCol w="1274187">
                  <a:extLst>
                    <a:ext uri="{9D8B030D-6E8A-4147-A177-3AD203B41FA5}">
                      <a16:colId xmlns:a16="http://schemas.microsoft.com/office/drawing/2014/main" val="2000088654"/>
                    </a:ext>
                  </a:extLst>
                </a:gridCol>
                <a:gridCol w="1193851">
                  <a:extLst>
                    <a:ext uri="{9D8B030D-6E8A-4147-A177-3AD203B41FA5}">
                      <a16:colId xmlns:a16="http://schemas.microsoft.com/office/drawing/2014/main" val="1253615650"/>
                    </a:ext>
                  </a:extLst>
                </a:gridCol>
                <a:gridCol w="1485445">
                  <a:extLst>
                    <a:ext uri="{9D8B030D-6E8A-4147-A177-3AD203B41FA5}">
                      <a16:colId xmlns:a16="http://schemas.microsoft.com/office/drawing/2014/main" val="1105985839"/>
                    </a:ext>
                  </a:extLst>
                </a:gridCol>
              </a:tblGrid>
              <a:tr h="826623">
                <a:tc>
                  <a:txBody>
                    <a:bodyPr/>
                    <a:lstStyle/>
                    <a:p>
                      <a:pPr algn="l" fontAlgn="b"/>
                      <a:r>
                        <a:rPr lang="en-US" sz="1600" u="none" strike="noStrike">
                          <a:effectLst/>
                        </a:rPr>
                        <a:t>Category and Description</a:t>
                      </a:r>
                      <a:endParaRPr lang="en-US" sz="1600" b="1" i="0" u="none" strike="noStrike">
                        <a:solidFill>
                          <a:srgbClr val="000000"/>
                        </a:solidFill>
                        <a:effectLst/>
                        <a:latin typeface="Arial" panose="020B0604020202020204" pitchFamily="34" charset="0"/>
                      </a:endParaRPr>
                    </a:p>
                  </a:txBody>
                  <a:tcPr marL="7428" marR="7428" marT="7428" marB="0" anchor="ctr"/>
                </a:tc>
                <a:tc>
                  <a:txBody>
                    <a:bodyPr/>
                    <a:lstStyle/>
                    <a:p>
                      <a:pPr algn="l" fontAlgn="b"/>
                      <a:r>
                        <a:rPr lang="en-US" sz="1600" u="none" strike="noStrike">
                          <a:effectLst/>
                        </a:rPr>
                        <a:t>Contract #</a:t>
                      </a:r>
                      <a:endParaRPr lang="en-US" sz="1600" b="1" i="0" u="none" strike="noStrike">
                        <a:solidFill>
                          <a:srgbClr val="000000"/>
                        </a:solidFill>
                        <a:effectLst/>
                        <a:latin typeface="Arial" panose="020B0604020202020204" pitchFamily="34" charset="0"/>
                      </a:endParaRPr>
                    </a:p>
                  </a:txBody>
                  <a:tcPr marL="7428" marR="7428" marT="7428" marB="0" anchor="ctr"/>
                </a:tc>
                <a:tc>
                  <a:txBody>
                    <a:bodyPr/>
                    <a:lstStyle/>
                    <a:p>
                      <a:pPr algn="l" fontAlgn="b"/>
                      <a:r>
                        <a:rPr lang="en-US" sz="1600" u="none" strike="noStrike">
                          <a:effectLst/>
                        </a:rPr>
                        <a:t>Vendor Name</a:t>
                      </a:r>
                      <a:endParaRPr lang="en-US" sz="1600" b="1" i="0" u="none" strike="noStrike">
                        <a:solidFill>
                          <a:srgbClr val="000000"/>
                        </a:solidFill>
                        <a:effectLst/>
                        <a:latin typeface="Arial" panose="020B0604020202020204" pitchFamily="34" charset="0"/>
                      </a:endParaRPr>
                    </a:p>
                  </a:txBody>
                  <a:tcPr marL="7428" marR="7428" marT="7428" marB="0" anchor="ctr"/>
                </a:tc>
                <a:tc>
                  <a:txBody>
                    <a:bodyPr/>
                    <a:lstStyle/>
                    <a:p>
                      <a:pPr algn="l" fontAlgn="b"/>
                      <a:r>
                        <a:rPr lang="en-US" sz="1600" u="none" strike="noStrike">
                          <a:effectLst/>
                        </a:rPr>
                        <a:t>NJSTART Vendor Number</a:t>
                      </a:r>
                      <a:endParaRPr lang="en-US" sz="1600" b="1" i="0" u="none" strike="noStrike">
                        <a:solidFill>
                          <a:srgbClr val="000000"/>
                        </a:solidFill>
                        <a:effectLst/>
                        <a:latin typeface="Arial" panose="020B0604020202020204" pitchFamily="34" charset="0"/>
                      </a:endParaRPr>
                    </a:p>
                  </a:txBody>
                  <a:tcPr marL="7428" marR="7428" marT="7428" marB="0" anchor="ctr"/>
                </a:tc>
                <a:tc>
                  <a:txBody>
                    <a:bodyPr/>
                    <a:lstStyle/>
                    <a:p>
                      <a:pPr algn="l" fontAlgn="b"/>
                      <a:r>
                        <a:rPr lang="en-US" sz="1600" u="none" strike="noStrike">
                          <a:effectLst/>
                        </a:rPr>
                        <a:t>Blanket Start Date</a:t>
                      </a:r>
                      <a:endParaRPr lang="en-US" sz="1600" b="1" i="0" u="none" strike="noStrike">
                        <a:solidFill>
                          <a:srgbClr val="000000"/>
                        </a:solidFill>
                        <a:effectLst/>
                        <a:latin typeface="Arial" panose="020B0604020202020204" pitchFamily="34" charset="0"/>
                      </a:endParaRPr>
                    </a:p>
                  </a:txBody>
                  <a:tcPr marL="7428" marR="7428" marT="7428" marB="0" anchor="ctr"/>
                </a:tc>
                <a:tc>
                  <a:txBody>
                    <a:bodyPr/>
                    <a:lstStyle/>
                    <a:p>
                      <a:pPr algn="l" fontAlgn="b"/>
                      <a:r>
                        <a:rPr lang="en-US" sz="1600" u="none" strike="noStrike">
                          <a:effectLst/>
                        </a:rPr>
                        <a:t>Blanket End Date</a:t>
                      </a:r>
                      <a:endParaRPr lang="en-US" sz="1600" b="1" i="0" u="none" strike="noStrike">
                        <a:solidFill>
                          <a:srgbClr val="000000"/>
                        </a:solidFill>
                        <a:effectLst/>
                        <a:latin typeface="Arial" panose="020B0604020202020204" pitchFamily="34" charset="0"/>
                      </a:endParaRPr>
                    </a:p>
                  </a:txBody>
                  <a:tcPr marL="7428" marR="7428" marT="7428" marB="0" anchor="ctr"/>
                </a:tc>
                <a:tc>
                  <a:txBody>
                    <a:bodyPr/>
                    <a:lstStyle/>
                    <a:p>
                      <a:pPr algn="l" fontAlgn="b"/>
                      <a:r>
                        <a:rPr lang="en-US" sz="1600" u="none" strike="noStrike">
                          <a:effectLst/>
                        </a:rPr>
                        <a:t>NJ Cooperative Purchasing</a:t>
                      </a:r>
                      <a:endParaRPr lang="en-US" sz="1600" b="1" i="0" u="none" strike="noStrike">
                        <a:solidFill>
                          <a:srgbClr val="000000"/>
                        </a:solidFill>
                        <a:effectLst/>
                        <a:latin typeface="Arial" panose="020B0604020202020204" pitchFamily="34" charset="0"/>
                      </a:endParaRPr>
                    </a:p>
                  </a:txBody>
                  <a:tcPr marL="7428" marR="7428" marT="7428" marB="0" anchor="ctr"/>
                </a:tc>
                <a:extLst>
                  <a:ext uri="{0D108BD9-81ED-4DB2-BD59-A6C34878D82A}">
                    <a16:rowId xmlns:a16="http://schemas.microsoft.com/office/drawing/2014/main" val="694737616"/>
                  </a:ext>
                </a:extLst>
              </a:tr>
              <a:tr h="654073">
                <a:tc>
                  <a:txBody>
                    <a:bodyPr/>
                    <a:lstStyle/>
                    <a:p>
                      <a:pPr algn="l" fontAlgn="b"/>
                      <a:r>
                        <a:rPr lang="en-US" sz="1400" u="none" strike="noStrike">
                          <a:effectLst/>
                          <a:latin typeface="+mn-lt"/>
                        </a:rPr>
                        <a:t>G2004 - FURNITURE: OFFICE, LOUNGE AND SYSTEMS – STATEWIDE</a:t>
                      </a:r>
                      <a:endParaRPr lang="en-US" sz="1400" b="0" i="0" u="none" strike="noStrike">
                        <a:solidFill>
                          <a:srgbClr val="000000"/>
                        </a:solidFill>
                        <a:effectLst/>
                        <a:latin typeface="+mn-lt"/>
                      </a:endParaRPr>
                    </a:p>
                  </a:txBody>
                  <a:tcPr marL="7428" marR="7428" marT="7428" marB="0" anchor="ctr"/>
                </a:tc>
                <a:tc>
                  <a:txBody>
                    <a:bodyPr/>
                    <a:lstStyle/>
                    <a:p>
                      <a:pPr algn="l" fontAlgn="b"/>
                      <a:r>
                        <a:rPr lang="en-US" sz="1400" u="none" strike="noStrike">
                          <a:effectLst/>
                          <a:latin typeface="+mn-lt"/>
                        </a:rPr>
                        <a:t>81607</a:t>
                      </a:r>
                      <a:endParaRPr lang="en-US" sz="1400" b="0" i="0" u="none" strike="noStrike">
                        <a:solidFill>
                          <a:srgbClr val="000000"/>
                        </a:solidFill>
                        <a:effectLst/>
                        <a:latin typeface="+mn-lt"/>
                      </a:endParaRPr>
                    </a:p>
                  </a:txBody>
                  <a:tcPr marL="7428" marR="7428" marT="7428" marB="0" anchor="ctr"/>
                </a:tc>
                <a:tc>
                  <a:txBody>
                    <a:bodyPr/>
                    <a:lstStyle/>
                    <a:p>
                      <a:pPr algn="l" fontAlgn="b"/>
                      <a:r>
                        <a:rPr lang="en-US" sz="1400" u="none" strike="noStrike">
                          <a:effectLst/>
                          <a:latin typeface="+mn-lt"/>
                        </a:rPr>
                        <a:t>Allseating Corporation</a:t>
                      </a:r>
                      <a:endParaRPr lang="en-US" sz="1400" b="0" i="0" u="none" strike="noStrike">
                        <a:solidFill>
                          <a:srgbClr val="000000"/>
                        </a:solidFill>
                        <a:effectLst/>
                        <a:latin typeface="+mn-lt"/>
                      </a:endParaRPr>
                    </a:p>
                  </a:txBody>
                  <a:tcPr marL="7428" marR="7428" marT="7428" marB="0" anchor="ctr"/>
                </a:tc>
                <a:tc>
                  <a:txBody>
                    <a:bodyPr/>
                    <a:lstStyle/>
                    <a:p>
                      <a:pPr algn="l" fontAlgn="b"/>
                      <a:r>
                        <a:rPr lang="en-US" sz="1400" u="none" strike="noStrike">
                          <a:effectLst/>
                          <a:latin typeface="+mn-lt"/>
                        </a:rPr>
                        <a:t>V00000913</a:t>
                      </a:r>
                      <a:endParaRPr lang="en-US" sz="1400" b="0" i="0" u="none" strike="noStrike">
                        <a:solidFill>
                          <a:srgbClr val="000000"/>
                        </a:solidFill>
                        <a:effectLst/>
                        <a:latin typeface="+mn-lt"/>
                      </a:endParaRPr>
                    </a:p>
                  </a:txBody>
                  <a:tcPr marL="7428" marR="7428" marT="7428" marB="0" anchor="ctr"/>
                </a:tc>
                <a:tc>
                  <a:txBody>
                    <a:bodyPr/>
                    <a:lstStyle/>
                    <a:p>
                      <a:pPr algn="l" fontAlgn="b"/>
                      <a:r>
                        <a:rPr lang="en-US" sz="1400" u="none" strike="noStrike">
                          <a:effectLst/>
                          <a:latin typeface="+mn-lt"/>
                        </a:rPr>
                        <a:t>07/30/12</a:t>
                      </a:r>
                      <a:endParaRPr lang="en-US" sz="1400" b="0" i="0" u="none" strike="noStrike">
                        <a:solidFill>
                          <a:srgbClr val="000000"/>
                        </a:solidFill>
                        <a:effectLst/>
                        <a:latin typeface="+mn-lt"/>
                      </a:endParaRPr>
                    </a:p>
                  </a:txBody>
                  <a:tcPr marL="7428" marR="7428" marT="7428" marB="0" anchor="ctr"/>
                </a:tc>
                <a:tc>
                  <a:txBody>
                    <a:bodyPr/>
                    <a:lstStyle/>
                    <a:p>
                      <a:pPr algn="l" fontAlgn="t"/>
                      <a:r>
                        <a:rPr lang="en-US" sz="1400" u="none" strike="noStrike">
                          <a:effectLst/>
                          <a:latin typeface="+mn-lt"/>
                        </a:rPr>
                        <a:t>10/31/24</a:t>
                      </a:r>
                      <a:endParaRPr lang="en-US" sz="1400" b="0" i="0" u="none" strike="noStrike" dirty="0">
                        <a:solidFill>
                          <a:srgbClr val="000000"/>
                        </a:solidFill>
                        <a:effectLst/>
                        <a:latin typeface="+mn-lt"/>
                      </a:endParaRPr>
                    </a:p>
                  </a:txBody>
                  <a:tcPr marL="7428" marR="7428" marT="7428" marB="0" anchor="ctr"/>
                </a:tc>
                <a:tc>
                  <a:txBody>
                    <a:bodyPr/>
                    <a:lstStyle/>
                    <a:p>
                      <a:pPr algn="l" fontAlgn="b"/>
                      <a:r>
                        <a:rPr lang="en-US" sz="1400" u="none" strike="noStrike">
                          <a:effectLst/>
                          <a:latin typeface="+mn-lt"/>
                        </a:rPr>
                        <a:t>Y</a:t>
                      </a:r>
                      <a:endParaRPr lang="en-US" sz="1400" b="0" i="0" u="none" strike="noStrike">
                        <a:solidFill>
                          <a:srgbClr val="000000"/>
                        </a:solidFill>
                        <a:effectLst/>
                        <a:latin typeface="+mn-lt"/>
                      </a:endParaRPr>
                    </a:p>
                  </a:txBody>
                  <a:tcPr marL="7428" marR="7428" marT="7428" marB="0" anchor="ctr"/>
                </a:tc>
                <a:extLst>
                  <a:ext uri="{0D108BD9-81ED-4DB2-BD59-A6C34878D82A}">
                    <a16:rowId xmlns:a16="http://schemas.microsoft.com/office/drawing/2014/main" val="2264098641"/>
                  </a:ext>
                </a:extLst>
              </a:tr>
              <a:tr h="869761">
                <a:tc>
                  <a:txBody>
                    <a:bodyPr/>
                    <a:lstStyle/>
                    <a:p>
                      <a:pPr algn="l" fontAlgn="b"/>
                      <a:r>
                        <a:rPr lang="en-US" sz="1400" b="0" i="0" u="none" strike="noStrike" dirty="0">
                          <a:solidFill>
                            <a:srgbClr val="000000"/>
                          </a:solidFill>
                          <a:effectLst/>
                          <a:latin typeface="+mn-lt"/>
                        </a:rPr>
                        <a:t>M0002 Facilities Maintenance and Repair &amp; Operations (MRO) and Industrial Supplies</a:t>
                      </a:r>
                    </a:p>
                  </a:txBody>
                  <a:tcPr marL="7428" marR="7428" marT="7428" marB="0" anchor="ctr"/>
                </a:tc>
                <a:tc>
                  <a:txBody>
                    <a:bodyPr/>
                    <a:lstStyle/>
                    <a:p>
                      <a:pPr algn="l" fontAlgn="b"/>
                      <a:r>
                        <a:rPr lang="en-CA" sz="1400" b="0" i="0" u="none" strike="noStrike">
                          <a:solidFill>
                            <a:srgbClr val="000000"/>
                          </a:solidFill>
                          <a:effectLst/>
                          <a:latin typeface="+mn-lt"/>
                        </a:rPr>
                        <a:t>19-FLEET-00566</a:t>
                      </a:r>
                      <a:endParaRPr lang="en-US" sz="1400" b="0" i="0" u="none" strike="noStrike">
                        <a:solidFill>
                          <a:srgbClr val="000000"/>
                        </a:solidFill>
                        <a:effectLst/>
                        <a:latin typeface="+mn-lt"/>
                      </a:endParaRPr>
                    </a:p>
                  </a:txBody>
                  <a:tcPr marL="7428" marR="7428" marT="7428" marB="0" anchor="ctr"/>
                </a:tc>
                <a:tc>
                  <a:txBody>
                    <a:bodyPr/>
                    <a:lstStyle/>
                    <a:p>
                      <a:pPr algn="l" fontAlgn="b"/>
                      <a:r>
                        <a:rPr lang="en-CA" sz="1400" b="0" i="0" u="none" strike="noStrike">
                          <a:solidFill>
                            <a:srgbClr val="000000"/>
                          </a:solidFill>
                          <a:effectLst/>
                          <a:latin typeface="+mn-lt"/>
                        </a:rPr>
                        <a:t>Grainger</a:t>
                      </a:r>
                      <a:endParaRPr lang="en-US" sz="1400" b="0" i="0" u="none" strike="noStrike">
                        <a:solidFill>
                          <a:srgbClr val="000000"/>
                        </a:solidFill>
                        <a:effectLst/>
                        <a:latin typeface="+mn-lt"/>
                      </a:endParaRPr>
                    </a:p>
                  </a:txBody>
                  <a:tcPr marL="7428" marR="7428" marT="7428" marB="0" anchor="ctr"/>
                </a:tc>
                <a:tc>
                  <a:txBody>
                    <a:bodyPr/>
                    <a:lstStyle/>
                    <a:p>
                      <a:pPr algn="l" fontAlgn="b"/>
                      <a:r>
                        <a:rPr lang="en-US" sz="1400" b="0" i="0" u="none" strike="noStrike">
                          <a:solidFill>
                            <a:srgbClr val="000000"/>
                          </a:solidFill>
                          <a:effectLst/>
                          <a:latin typeface="+mn-lt"/>
                        </a:rPr>
                        <a:t>V00003164</a:t>
                      </a:r>
                    </a:p>
                  </a:txBody>
                  <a:tcPr marL="7428" marR="7428" marT="7428" marB="0" anchor="ctr"/>
                </a:tc>
                <a:tc>
                  <a:txBody>
                    <a:bodyPr/>
                    <a:lstStyle/>
                    <a:p>
                      <a:pPr algn="l" fontAlgn="b"/>
                      <a:r>
                        <a:rPr lang="en-CA" sz="1400" b="0" i="0" u="none" strike="noStrike">
                          <a:solidFill>
                            <a:srgbClr val="000000"/>
                          </a:solidFill>
                          <a:effectLst/>
                          <a:latin typeface="+mn-lt"/>
                        </a:rPr>
                        <a:t>10/01/18</a:t>
                      </a:r>
                      <a:endParaRPr lang="en-US" sz="1400" b="0" i="0" u="none" strike="noStrike">
                        <a:solidFill>
                          <a:srgbClr val="000000"/>
                        </a:solidFill>
                        <a:effectLst/>
                        <a:latin typeface="+mn-lt"/>
                      </a:endParaRPr>
                    </a:p>
                  </a:txBody>
                  <a:tcPr marL="7428" marR="7428" marT="7428" marB="0" anchor="ctr"/>
                </a:tc>
                <a:tc>
                  <a:txBody>
                    <a:bodyPr/>
                    <a:lstStyle/>
                    <a:p>
                      <a:pPr algn="l" fontAlgn="t"/>
                      <a:endParaRPr lang="en-CA" sz="1400" b="0" i="0" u="none" strike="noStrike">
                        <a:solidFill>
                          <a:srgbClr val="000000"/>
                        </a:solidFill>
                        <a:effectLst/>
                        <a:latin typeface="+mn-lt"/>
                      </a:endParaRPr>
                    </a:p>
                    <a:p>
                      <a:pPr algn="l" fontAlgn="t"/>
                      <a:r>
                        <a:rPr lang="en-CA" sz="1400" b="0" i="0" u="none" strike="noStrike">
                          <a:solidFill>
                            <a:srgbClr val="000000"/>
                          </a:solidFill>
                          <a:effectLst/>
                          <a:latin typeface="+mn-lt"/>
                        </a:rPr>
                        <a:t>12/31/24</a:t>
                      </a:r>
                    </a:p>
                    <a:p>
                      <a:pPr algn="l" fontAlgn="t"/>
                      <a:endParaRPr lang="en-US" sz="1400" b="0" i="0" u="none" strike="noStrike">
                        <a:solidFill>
                          <a:srgbClr val="000000"/>
                        </a:solidFill>
                        <a:effectLst/>
                        <a:latin typeface="+mn-lt"/>
                      </a:endParaRPr>
                    </a:p>
                  </a:txBody>
                  <a:tcPr marL="7428" marR="7428" marT="7428" marB="0" anchor="ctr"/>
                </a:tc>
                <a:tc>
                  <a:txBody>
                    <a:bodyPr/>
                    <a:lstStyle/>
                    <a:p>
                      <a:pPr algn="l" fontAlgn="b"/>
                      <a:r>
                        <a:rPr lang="en-CA" sz="1400" b="0" i="0" u="none" strike="noStrike">
                          <a:solidFill>
                            <a:srgbClr val="000000"/>
                          </a:solidFill>
                          <a:effectLst/>
                          <a:latin typeface="+mn-lt"/>
                        </a:rPr>
                        <a:t>Y</a:t>
                      </a:r>
                      <a:endParaRPr lang="en-US" sz="1400" b="0" i="0" u="none" strike="noStrike">
                        <a:solidFill>
                          <a:srgbClr val="000000"/>
                        </a:solidFill>
                        <a:effectLst/>
                        <a:latin typeface="+mn-lt"/>
                      </a:endParaRPr>
                    </a:p>
                  </a:txBody>
                  <a:tcPr marL="7428" marR="7428" marT="7428" marB="0" anchor="ctr"/>
                </a:tc>
                <a:extLst>
                  <a:ext uri="{0D108BD9-81ED-4DB2-BD59-A6C34878D82A}">
                    <a16:rowId xmlns:a16="http://schemas.microsoft.com/office/drawing/2014/main" val="4210080226"/>
                  </a:ext>
                </a:extLst>
              </a:tr>
              <a:tr h="653458">
                <a:tc>
                  <a:txBody>
                    <a:bodyPr/>
                    <a:lstStyle/>
                    <a:p>
                      <a:pPr algn="l" fontAlgn="b"/>
                      <a:r>
                        <a:rPr lang="en-US" sz="1400" b="0" i="0" u="none" strike="noStrike">
                          <a:solidFill>
                            <a:srgbClr val="000000"/>
                          </a:solidFill>
                          <a:effectLst/>
                          <a:latin typeface="+mn-lt"/>
                        </a:rPr>
                        <a:t>T3121 Software Reseller Services</a:t>
                      </a:r>
                    </a:p>
                  </a:txBody>
                  <a:tcPr marL="7428" marR="7428" marT="7428" marB="0" anchor="ctr"/>
                </a:tc>
                <a:tc>
                  <a:txBody>
                    <a:bodyPr/>
                    <a:lstStyle/>
                    <a:p>
                      <a:pPr algn="l" fontAlgn="b"/>
                      <a:r>
                        <a:rPr lang="en-US" sz="1400" b="0" i="0" u="none" strike="noStrike">
                          <a:solidFill>
                            <a:srgbClr val="000000"/>
                          </a:solidFill>
                          <a:effectLst/>
                          <a:latin typeface="+mn-lt"/>
                        </a:rPr>
                        <a:t>20-TELE-01509</a:t>
                      </a:r>
                    </a:p>
                  </a:txBody>
                  <a:tcPr marL="7428" marR="7428" marT="7428" marB="0" anchor="ctr"/>
                </a:tc>
                <a:tc>
                  <a:txBody>
                    <a:bodyPr/>
                    <a:lstStyle/>
                    <a:p>
                      <a:pPr algn="l" fontAlgn="b"/>
                      <a:r>
                        <a:rPr lang="en-US" sz="1400" b="0" i="0" u="none" strike="noStrike">
                          <a:solidFill>
                            <a:srgbClr val="000000"/>
                          </a:solidFill>
                          <a:effectLst/>
                          <a:latin typeface="+mn-lt"/>
                        </a:rPr>
                        <a:t>York Telecom Corporation</a:t>
                      </a:r>
                    </a:p>
                  </a:txBody>
                  <a:tcPr marL="7428" marR="7428" marT="7428" marB="0" anchor="ctr"/>
                </a:tc>
                <a:tc>
                  <a:txBody>
                    <a:bodyPr/>
                    <a:lstStyle/>
                    <a:p>
                      <a:pPr algn="l" fontAlgn="b"/>
                      <a:r>
                        <a:rPr lang="en-US" sz="1400" b="0" i="0" u="none" strike="noStrike">
                          <a:solidFill>
                            <a:srgbClr val="000000"/>
                          </a:solidFill>
                          <a:effectLst/>
                          <a:latin typeface="+mn-lt"/>
                        </a:rPr>
                        <a:t>V00000150</a:t>
                      </a:r>
                    </a:p>
                  </a:txBody>
                  <a:tcPr marL="7428" marR="7428" marT="7428" marB="0" anchor="ctr"/>
                </a:tc>
                <a:tc>
                  <a:txBody>
                    <a:bodyPr/>
                    <a:lstStyle/>
                    <a:p>
                      <a:pPr algn="l" fontAlgn="b"/>
                      <a:r>
                        <a:rPr lang="en-CA" sz="1400" b="0" i="0" u="none" strike="noStrike">
                          <a:solidFill>
                            <a:srgbClr val="000000"/>
                          </a:solidFill>
                          <a:effectLst/>
                          <a:latin typeface="+mn-lt"/>
                        </a:rPr>
                        <a:t>05/25/2021</a:t>
                      </a:r>
                      <a:endParaRPr lang="en-US" sz="1400" b="0" i="0" u="none" strike="noStrike">
                        <a:solidFill>
                          <a:srgbClr val="000000"/>
                        </a:solidFill>
                        <a:effectLst/>
                        <a:latin typeface="+mn-lt"/>
                      </a:endParaRPr>
                    </a:p>
                  </a:txBody>
                  <a:tcPr marL="7428" marR="7428" marT="7428" marB="0" anchor="ctr"/>
                </a:tc>
                <a:tc>
                  <a:txBody>
                    <a:bodyPr/>
                    <a:lstStyle/>
                    <a:p>
                      <a:pPr algn="l" fontAlgn="t"/>
                      <a:r>
                        <a:rPr lang="en-CA" sz="1400" b="0" i="0" u="none" strike="noStrike">
                          <a:solidFill>
                            <a:srgbClr val="000000"/>
                          </a:solidFill>
                          <a:effectLst/>
                          <a:latin typeface="+mn-lt"/>
                        </a:rPr>
                        <a:t>05/24/2026</a:t>
                      </a:r>
                      <a:endParaRPr lang="en-US" sz="1400" b="0" i="0" u="none" strike="noStrike">
                        <a:solidFill>
                          <a:srgbClr val="000000"/>
                        </a:solidFill>
                        <a:effectLst/>
                        <a:latin typeface="+mn-lt"/>
                      </a:endParaRPr>
                    </a:p>
                  </a:txBody>
                  <a:tcPr marL="7428" marR="7428" marT="7428" marB="0" anchor="ctr"/>
                </a:tc>
                <a:tc>
                  <a:txBody>
                    <a:bodyPr/>
                    <a:lstStyle/>
                    <a:p>
                      <a:pPr algn="l" fontAlgn="b"/>
                      <a:r>
                        <a:rPr lang="en-CA" sz="1400" b="0" i="0" u="none" strike="noStrike">
                          <a:solidFill>
                            <a:srgbClr val="000000"/>
                          </a:solidFill>
                          <a:effectLst/>
                          <a:latin typeface="+mn-lt"/>
                        </a:rPr>
                        <a:t>Y</a:t>
                      </a:r>
                      <a:endParaRPr lang="en-US" sz="1400" b="0" i="0" u="none" strike="noStrike">
                        <a:solidFill>
                          <a:srgbClr val="000000"/>
                        </a:solidFill>
                        <a:effectLst/>
                        <a:latin typeface="+mn-lt"/>
                      </a:endParaRPr>
                    </a:p>
                  </a:txBody>
                  <a:tcPr marL="7428" marR="7428" marT="7428" marB="0" anchor="ctr"/>
                </a:tc>
                <a:extLst>
                  <a:ext uri="{0D108BD9-81ED-4DB2-BD59-A6C34878D82A}">
                    <a16:rowId xmlns:a16="http://schemas.microsoft.com/office/drawing/2014/main" val="3996324828"/>
                  </a:ext>
                </a:extLst>
              </a:tr>
              <a:tr h="1085449">
                <a:tc>
                  <a:txBody>
                    <a:bodyPr/>
                    <a:lstStyle/>
                    <a:p>
                      <a:pPr algn="l" fontAlgn="b"/>
                      <a:r>
                        <a:rPr lang="en-US" sz="1400" b="0" i="0" u="none" strike="noStrike">
                          <a:solidFill>
                            <a:srgbClr val="000000"/>
                          </a:solidFill>
                          <a:effectLst/>
                          <a:latin typeface="+mn-lt"/>
                        </a:rPr>
                        <a:t>T0200 - MAILROOM EQUIPMENT AND MAINTENANCE      VARIOUS STATE AGENCIES</a:t>
                      </a:r>
                    </a:p>
                  </a:txBody>
                  <a:tcPr marL="7428" marR="7428" marT="7428" marB="0" anchor="ctr"/>
                </a:tc>
                <a:tc>
                  <a:txBody>
                    <a:bodyPr/>
                    <a:lstStyle/>
                    <a:p>
                      <a:pPr algn="l" fontAlgn="b"/>
                      <a:r>
                        <a:rPr lang="en-CA" sz="1400" b="0" i="0" u="none" strike="noStrike">
                          <a:solidFill>
                            <a:srgbClr val="000000"/>
                          </a:solidFill>
                          <a:effectLst/>
                          <a:latin typeface="+mn-lt"/>
                        </a:rPr>
                        <a:t>41259</a:t>
                      </a:r>
                      <a:endParaRPr lang="en-US" sz="1400" b="0" i="0" u="none" strike="noStrike">
                        <a:solidFill>
                          <a:srgbClr val="000000"/>
                        </a:solidFill>
                        <a:effectLst/>
                        <a:latin typeface="+mn-lt"/>
                      </a:endParaRPr>
                    </a:p>
                  </a:txBody>
                  <a:tcPr marL="7428" marR="7428" marT="7428" marB="0" anchor="ctr"/>
                </a:tc>
                <a:tc>
                  <a:txBody>
                    <a:bodyPr/>
                    <a:lstStyle/>
                    <a:p>
                      <a:pPr algn="l" fontAlgn="b"/>
                      <a:r>
                        <a:rPr lang="en-CA" sz="1400" b="0" i="0" u="none" strike="noStrike">
                          <a:solidFill>
                            <a:srgbClr val="000000"/>
                          </a:solidFill>
                          <a:effectLst/>
                          <a:latin typeface="+mn-lt"/>
                        </a:rPr>
                        <a:t>Prior &amp; Nami Business Systems</a:t>
                      </a:r>
                      <a:endParaRPr lang="en-US" sz="1400" b="0" i="0" u="none" strike="noStrike">
                        <a:solidFill>
                          <a:srgbClr val="000000"/>
                        </a:solidFill>
                        <a:effectLst/>
                        <a:latin typeface="+mn-lt"/>
                      </a:endParaRPr>
                    </a:p>
                  </a:txBody>
                  <a:tcPr marL="7428" marR="7428" marT="7428" marB="0" anchor="ctr"/>
                </a:tc>
                <a:tc>
                  <a:txBody>
                    <a:bodyPr/>
                    <a:lstStyle/>
                    <a:p>
                      <a:pPr algn="l" fontAlgn="b"/>
                      <a:r>
                        <a:rPr lang="en-US" sz="1400" b="0" i="0" u="none" strike="noStrike">
                          <a:solidFill>
                            <a:srgbClr val="000000"/>
                          </a:solidFill>
                          <a:effectLst/>
                          <a:latin typeface="+mn-lt"/>
                        </a:rPr>
                        <a:t>V00001606</a:t>
                      </a:r>
                    </a:p>
                  </a:txBody>
                  <a:tcPr marL="7428" marR="7428" marT="7428" marB="0" anchor="ctr"/>
                </a:tc>
                <a:tc>
                  <a:txBody>
                    <a:bodyPr/>
                    <a:lstStyle/>
                    <a:p>
                      <a:pPr algn="l" fontAlgn="b"/>
                      <a:r>
                        <a:rPr lang="en-CA" sz="1400" b="0" i="0" u="none" strike="noStrike">
                          <a:solidFill>
                            <a:srgbClr val="000000"/>
                          </a:solidFill>
                          <a:effectLst/>
                          <a:latin typeface="+mn-lt"/>
                        </a:rPr>
                        <a:t>04/15/16</a:t>
                      </a:r>
                      <a:endParaRPr lang="en-US" sz="1400" b="0" i="0" u="none" strike="noStrike">
                        <a:solidFill>
                          <a:srgbClr val="000000"/>
                        </a:solidFill>
                        <a:effectLst/>
                        <a:latin typeface="+mn-lt"/>
                      </a:endParaRPr>
                    </a:p>
                  </a:txBody>
                  <a:tcPr marL="7428" marR="7428" marT="7428" marB="0" anchor="ctr"/>
                </a:tc>
                <a:tc>
                  <a:txBody>
                    <a:bodyPr/>
                    <a:lstStyle/>
                    <a:p>
                      <a:pPr algn="l" fontAlgn="t"/>
                      <a:r>
                        <a:rPr lang="en-CA" sz="1400" b="0" i="0" u="none" strike="noStrike">
                          <a:solidFill>
                            <a:srgbClr val="000000"/>
                          </a:solidFill>
                          <a:effectLst/>
                          <a:latin typeface="+mn-lt"/>
                        </a:rPr>
                        <a:t>04/14/25</a:t>
                      </a:r>
                      <a:endParaRPr lang="en-US" sz="1400" b="0" i="0" u="none" strike="noStrike" dirty="0">
                        <a:solidFill>
                          <a:srgbClr val="000000"/>
                        </a:solidFill>
                        <a:effectLst/>
                        <a:latin typeface="+mn-lt"/>
                      </a:endParaRPr>
                    </a:p>
                  </a:txBody>
                  <a:tcPr marL="7428" marR="7428" marT="7428" marB="0" anchor="ctr"/>
                </a:tc>
                <a:tc>
                  <a:txBody>
                    <a:bodyPr/>
                    <a:lstStyle/>
                    <a:p>
                      <a:pPr algn="l" fontAlgn="b"/>
                      <a:r>
                        <a:rPr lang="en-CA" sz="1400" b="0" i="0" u="none" strike="noStrike">
                          <a:solidFill>
                            <a:srgbClr val="000000"/>
                          </a:solidFill>
                          <a:effectLst/>
                          <a:latin typeface="+mn-lt"/>
                        </a:rPr>
                        <a:t>Y</a:t>
                      </a:r>
                      <a:endParaRPr lang="en-US" sz="1400" b="0" i="0" u="none" strike="noStrike">
                        <a:solidFill>
                          <a:srgbClr val="000000"/>
                        </a:solidFill>
                        <a:effectLst/>
                        <a:latin typeface="+mn-lt"/>
                      </a:endParaRPr>
                    </a:p>
                  </a:txBody>
                  <a:tcPr marL="7428" marR="7428" marT="7428" marB="0" anchor="ctr"/>
                </a:tc>
                <a:extLst>
                  <a:ext uri="{0D108BD9-81ED-4DB2-BD59-A6C34878D82A}">
                    <a16:rowId xmlns:a16="http://schemas.microsoft.com/office/drawing/2014/main" val="3690462440"/>
                  </a:ext>
                </a:extLst>
              </a:tr>
              <a:tr h="653458">
                <a:tc>
                  <a:txBody>
                    <a:bodyPr/>
                    <a:lstStyle/>
                    <a:p>
                      <a:pPr algn="l" fontAlgn="b"/>
                      <a:r>
                        <a:rPr lang="en-US" sz="1400" b="0" i="0" u="none" strike="noStrike">
                          <a:solidFill>
                            <a:srgbClr val="000000"/>
                          </a:solidFill>
                          <a:effectLst/>
                          <a:latin typeface="+mn-lt"/>
                        </a:rPr>
                        <a:t>T0103 - Park and Playground Equipment</a:t>
                      </a:r>
                    </a:p>
                  </a:txBody>
                  <a:tcPr marL="7428" marR="7428" marT="7428" marB="0" anchor="ctr"/>
                </a:tc>
                <a:tc>
                  <a:txBody>
                    <a:bodyPr/>
                    <a:lstStyle/>
                    <a:p>
                      <a:pPr algn="l" fontAlgn="b"/>
                      <a:r>
                        <a:rPr lang="en-CA" sz="1400" b="0" i="0" u="none" strike="noStrike">
                          <a:solidFill>
                            <a:srgbClr val="000000"/>
                          </a:solidFill>
                          <a:effectLst/>
                          <a:latin typeface="+mn-lt"/>
                        </a:rPr>
                        <a:t>16-FLEET-00139</a:t>
                      </a:r>
                      <a:endParaRPr lang="en-US" sz="1400" b="0" i="0" u="none" strike="noStrike">
                        <a:solidFill>
                          <a:srgbClr val="000000"/>
                        </a:solidFill>
                        <a:effectLst/>
                        <a:latin typeface="+mn-lt"/>
                      </a:endParaRPr>
                    </a:p>
                  </a:txBody>
                  <a:tcPr marL="7428" marR="7428" marT="7428" marB="0" anchor="ctr"/>
                </a:tc>
                <a:tc>
                  <a:txBody>
                    <a:bodyPr/>
                    <a:lstStyle/>
                    <a:p>
                      <a:pPr algn="l" fontAlgn="b"/>
                      <a:r>
                        <a:rPr lang="en-CA" sz="1400" b="0" i="0" u="none" strike="noStrike">
                          <a:solidFill>
                            <a:srgbClr val="000000"/>
                          </a:solidFill>
                          <a:effectLst/>
                          <a:latin typeface="+mn-lt"/>
                        </a:rPr>
                        <a:t>Liberty Parks and Playgrounds Inc</a:t>
                      </a:r>
                      <a:endParaRPr lang="en-US" sz="1400" b="0" i="0" u="none" strike="noStrike">
                        <a:solidFill>
                          <a:srgbClr val="000000"/>
                        </a:solidFill>
                        <a:effectLst/>
                        <a:latin typeface="+mn-lt"/>
                      </a:endParaRPr>
                    </a:p>
                  </a:txBody>
                  <a:tcPr marL="7428" marR="7428" marT="7428" marB="0" anchor="ctr"/>
                </a:tc>
                <a:tc>
                  <a:txBody>
                    <a:bodyPr/>
                    <a:lstStyle/>
                    <a:p>
                      <a:pPr algn="l" fontAlgn="b"/>
                      <a:r>
                        <a:rPr lang="en-US" sz="1400" b="0" i="0" u="none" strike="noStrike">
                          <a:solidFill>
                            <a:srgbClr val="000000"/>
                          </a:solidFill>
                          <a:effectLst/>
                          <a:latin typeface="+mn-lt"/>
                        </a:rPr>
                        <a:t>V00013839</a:t>
                      </a:r>
                    </a:p>
                  </a:txBody>
                  <a:tcPr marL="7428" marR="7428" marT="7428" marB="0" anchor="ctr"/>
                </a:tc>
                <a:tc>
                  <a:txBody>
                    <a:bodyPr/>
                    <a:lstStyle/>
                    <a:p>
                      <a:pPr algn="l" fontAlgn="b"/>
                      <a:r>
                        <a:rPr lang="en-CA" sz="1400" b="0" i="0" u="none" strike="noStrike">
                          <a:solidFill>
                            <a:srgbClr val="000000"/>
                          </a:solidFill>
                          <a:effectLst/>
                          <a:latin typeface="+mn-lt"/>
                        </a:rPr>
                        <a:t>05/31/17</a:t>
                      </a:r>
                      <a:endParaRPr lang="en-US" sz="1400" b="0" i="0" u="none" strike="noStrike">
                        <a:solidFill>
                          <a:srgbClr val="000000"/>
                        </a:solidFill>
                        <a:effectLst/>
                        <a:latin typeface="+mn-lt"/>
                      </a:endParaRPr>
                    </a:p>
                  </a:txBody>
                  <a:tcPr marL="7428" marR="7428" marT="7428" marB="0" anchor="ctr"/>
                </a:tc>
                <a:tc>
                  <a:txBody>
                    <a:bodyPr/>
                    <a:lstStyle/>
                    <a:p>
                      <a:pPr algn="l" fontAlgn="t"/>
                      <a:r>
                        <a:rPr lang="en-CA" sz="1400" b="0" i="0" u="none" strike="noStrike">
                          <a:solidFill>
                            <a:srgbClr val="000000"/>
                          </a:solidFill>
                          <a:effectLst/>
                          <a:latin typeface="+mn-lt"/>
                        </a:rPr>
                        <a:t>05/30/25</a:t>
                      </a:r>
                      <a:endParaRPr lang="en-US" sz="1400" b="0" i="0" u="none" strike="noStrike" dirty="0">
                        <a:solidFill>
                          <a:srgbClr val="000000"/>
                        </a:solidFill>
                        <a:effectLst/>
                        <a:latin typeface="+mn-lt"/>
                      </a:endParaRPr>
                    </a:p>
                  </a:txBody>
                  <a:tcPr marL="7428" marR="7428" marT="7428" marB="0" anchor="ctr"/>
                </a:tc>
                <a:tc>
                  <a:txBody>
                    <a:bodyPr/>
                    <a:lstStyle/>
                    <a:p>
                      <a:pPr algn="l" fontAlgn="b"/>
                      <a:r>
                        <a:rPr lang="en-CA" sz="1400" b="0" i="0" u="none" strike="noStrike" dirty="0">
                          <a:solidFill>
                            <a:srgbClr val="000000"/>
                          </a:solidFill>
                          <a:effectLst/>
                          <a:latin typeface="+mn-lt"/>
                        </a:rPr>
                        <a:t>Y</a:t>
                      </a:r>
                      <a:endParaRPr lang="en-US" sz="1400" b="0" i="0" u="none" strike="noStrike" dirty="0">
                        <a:solidFill>
                          <a:srgbClr val="000000"/>
                        </a:solidFill>
                        <a:effectLst/>
                        <a:latin typeface="+mn-lt"/>
                      </a:endParaRPr>
                    </a:p>
                  </a:txBody>
                  <a:tcPr marL="7428" marR="7428" marT="7428" marB="0" anchor="ctr"/>
                </a:tc>
                <a:extLst>
                  <a:ext uri="{0D108BD9-81ED-4DB2-BD59-A6C34878D82A}">
                    <a16:rowId xmlns:a16="http://schemas.microsoft.com/office/drawing/2014/main" val="2421639187"/>
                  </a:ext>
                </a:extLst>
              </a:tr>
            </a:tbl>
          </a:graphicData>
        </a:graphic>
      </p:graphicFrame>
      <p:sp>
        <p:nvSpPr>
          <p:cNvPr id="6" name="Rectangle 5">
            <a:extLst>
              <a:ext uri="{FF2B5EF4-FFF2-40B4-BE49-F238E27FC236}">
                <a16:creationId xmlns:a16="http://schemas.microsoft.com/office/drawing/2014/main" id="{D782062C-A5F3-8E57-0B6C-934AF38F4F62}"/>
              </a:ext>
            </a:extLst>
          </p:cNvPr>
          <p:cNvSpPr/>
          <p:nvPr/>
        </p:nvSpPr>
        <p:spPr>
          <a:xfrm rot="1200000">
            <a:off x="2260671" y="3375741"/>
            <a:ext cx="6869657" cy="923330"/>
          </a:xfrm>
          <a:prstGeom prst="rect">
            <a:avLst/>
          </a:prstGeom>
          <a:noFill/>
        </p:spPr>
        <p:txBody>
          <a:bodyPr wrap="square" lIns="91440" tIns="45720" rIns="91440" bIns="45720">
            <a:spAutoFit/>
          </a:bodyPr>
          <a:lstStyle/>
          <a:p>
            <a:pPr algn="ctr"/>
            <a:r>
              <a:rPr lang="en-CA" sz="5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E</a:t>
            </a:r>
            <a:r>
              <a:rPr lang="en-US" sz="5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XAMPLE ONLY </a:t>
            </a:r>
            <a:endParaRPr lang="en-US" sz="5400" b="1" cap="none" spc="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pic>
        <p:nvPicPr>
          <p:cNvPr id="3" name="Picture 2" descr="Logo&#10;&#10;Description automatically generated">
            <a:extLst>
              <a:ext uri="{FF2B5EF4-FFF2-40B4-BE49-F238E27FC236}">
                <a16:creationId xmlns:a16="http://schemas.microsoft.com/office/drawing/2014/main" id="{5B44A01C-8E15-2248-E98D-88C1F590F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001" y="6306532"/>
            <a:ext cx="1564492" cy="417198"/>
          </a:xfrm>
          <a:prstGeom prst="rect">
            <a:avLst/>
          </a:prstGeom>
        </p:spPr>
      </p:pic>
    </p:spTree>
    <p:extLst>
      <p:ext uri="{BB962C8B-B14F-4D97-AF65-F5344CB8AC3E}">
        <p14:creationId xmlns:p14="http://schemas.microsoft.com/office/powerpoint/2010/main" val="2557218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F64131-01AE-1A67-9BE8-72DD2ECE0BD4}"/>
              </a:ext>
            </a:extLst>
          </p:cNvPr>
          <p:cNvSpPr>
            <a:spLocks noGrp="1"/>
          </p:cNvSpPr>
          <p:nvPr>
            <p:ph type="title"/>
          </p:nvPr>
        </p:nvSpPr>
        <p:spPr/>
        <p:txBody>
          <a:bodyPr>
            <a:normAutofit fontScale="90000"/>
          </a:bodyPr>
          <a:lstStyle/>
          <a:p>
            <a:r>
              <a:rPr lang="en-US" dirty="0">
                <a:latin typeface="Poppins" panose="00000500000000000000" pitchFamily="2" charset="0"/>
                <a:cs typeface="Poppins" panose="00000500000000000000" pitchFamily="2" charset="0"/>
              </a:rPr>
              <a:t>Back to School Contracts report</a:t>
            </a:r>
            <a:br>
              <a:rPr lang="en-US" dirty="0">
                <a:latin typeface="Poppins" panose="00000500000000000000" pitchFamily="2" charset="0"/>
                <a:cs typeface="Poppins" panose="00000500000000000000" pitchFamily="2" charset="0"/>
              </a:rPr>
            </a:br>
            <a:endParaRPr lang="en-US" dirty="0">
              <a:latin typeface="Poppins" panose="00000500000000000000" pitchFamily="2" charset="0"/>
              <a:cs typeface="Poppins" panose="00000500000000000000" pitchFamily="2" charset="0"/>
            </a:endParaRPr>
          </a:p>
        </p:txBody>
      </p:sp>
      <p:sp>
        <p:nvSpPr>
          <p:cNvPr id="2" name="Text Placeholder 1">
            <a:extLst>
              <a:ext uri="{FF2B5EF4-FFF2-40B4-BE49-F238E27FC236}">
                <a16:creationId xmlns:a16="http://schemas.microsoft.com/office/drawing/2014/main" id="{21234619-53F2-2362-12FC-34943F5C889C}"/>
              </a:ext>
            </a:extLst>
          </p:cNvPr>
          <p:cNvSpPr>
            <a:spLocks noGrp="1"/>
          </p:cNvSpPr>
          <p:nvPr>
            <p:ph sz="half" idx="1"/>
          </p:nvPr>
        </p:nvSpPr>
        <p:spPr/>
        <p:txBody>
          <a:bodyPr>
            <a:normAutofit/>
          </a:bodyPr>
          <a:lstStyle/>
          <a:p>
            <a:pPr marL="457200" indent="-457200">
              <a:buFont typeface="Arial" panose="020B0604020202020204" pitchFamily="34" charset="0"/>
              <a:buChar char="•"/>
            </a:pPr>
            <a:r>
              <a:rPr lang="en-US" dirty="0">
                <a:latin typeface="Poppins" panose="00000500000000000000" pitchFamily="2" charset="0"/>
                <a:cs typeface="Poppins" panose="00000500000000000000" pitchFamily="2" charset="0"/>
              </a:rPr>
              <a:t>60 Contract portfolios</a:t>
            </a:r>
          </a:p>
          <a:p>
            <a:pPr marL="457200" indent="-457200">
              <a:buFont typeface="Arial" panose="020B0604020202020204" pitchFamily="34" charset="0"/>
              <a:buChar char="•"/>
            </a:pPr>
            <a:r>
              <a:rPr lang="en-US" dirty="0">
                <a:latin typeface="Poppins" panose="00000500000000000000" pitchFamily="2" charset="0"/>
                <a:cs typeface="Poppins" panose="00000500000000000000" pitchFamily="2" charset="0"/>
              </a:rPr>
              <a:t>Over 300 contracts</a:t>
            </a:r>
            <a:endParaRPr lang="en-US" dirty="0">
              <a:solidFill>
                <a:srgbClr val="FF0000"/>
              </a:solidFill>
              <a:latin typeface="Poppins" panose="00000500000000000000" pitchFamily="2" charset="0"/>
              <a:cs typeface="Poppins" panose="00000500000000000000" pitchFamily="2" charset="0"/>
            </a:endParaRPr>
          </a:p>
          <a:p>
            <a:pPr marL="457200" indent="-457200">
              <a:buFont typeface="Arial" panose="020B0604020202020204" pitchFamily="34" charset="0"/>
              <a:buChar char="•"/>
            </a:pPr>
            <a:r>
              <a:rPr lang="en-US" b="1" dirty="0">
                <a:solidFill>
                  <a:srgbClr val="FF0000"/>
                </a:solidFill>
                <a:latin typeface="Poppins" panose="00000500000000000000" pitchFamily="2" charset="0"/>
                <a:cs typeface="Poppins" panose="00000500000000000000" pitchFamily="2" charset="0"/>
              </a:rPr>
              <a:t>Reports can be found at this </a:t>
            </a:r>
            <a:r>
              <a:rPr lang="en-US" b="1" dirty="0">
                <a:solidFill>
                  <a:srgbClr val="FF0000"/>
                </a:solidFill>
                <a:latin typeface="Poppins" panose="00000500000000000000" pitchFamily="2" charset="0"/>
                <a:cs typeface="Poppins" panose="00000500000000000000" pitchFamily="2" charset="0"/>
                <a:hlinkClick r:id="rId2"/>
              </a:rPr>
              <a:t>link</a:t>
            </a:r>
            <a:endParaRPr lang="en-US" b="1" dirty="0">
              <a:solidFill>
                <a:srgbClr val="FF0000"/>
              </a:solidFill>
              <a:latin typeface="Poppins" panose="00000500000000000000" pitchFamily="2" charset="0"/>
              <a:cs typeface="Poppins" panose="00000500000000000000" pitchFamily="2" charset="0"/>
            </a:endParaRPr>
          </a:p>
          <a:p>
            <a:endParaRPr lang="en-US" dirty="0"/>
          </a:p>
        </p:txBody>
      </p:sp>
      <p:sp>
        <p:nvSpPr>
          <p:cNvPr id="3" name="Text Placeholder 2">
            <a:extLst>
              <a:ext uri="{FF2B5EF4-FFF2-40B4-BE49-F238E27FC236}">
                <a16:creationId xmlns:a16="http://schemas.microsoft.com/office/drawing/2014/main" id="{DB352EE4-F358-621B-3A76-181E46C73927}"/>
              </a:ext>
            </a:extLst>
          </p:cNvPr>
          <p:cNvSpPr>
            <a:spLocks noGrp="1"/>
          </p:cNvSpPr>
          <p:nvPr>
            <p:ph sz="half" idx="2"/>
          </p:nvPr>
        </p:nvSpPr>
        <p:spPr>
          <a:xfrm>
            <a:off x="5791200" y="1633899"/>
            <a:ext cx="5730240" cy="4351338"/>
          </a:xfrm>
        </p:spPr>
        <p:txBody>
          <a:bodyPr>
            <a:normAutofit lnSpcReduction="10000"/>
          </a:bodyPr>
          <a:lstStyle/>
          <a:p>
            <a:pPr marL="571500" indent="-457200"/>
            <a:r>
              <a:rPr lang="en-US" b="1" dirty="0">
                <a:solidFill>
                  <a:srgbClr val="2A4092"/>
                </a:solidFill>
                <a:latin typeface="Poppins" panose="00000500000000000000" pitchFamily="2" charset="0"/>
                <a:cs typeface="Poppins" panose="00000500000000000000" pitchFamily="2" charset="0"/>
              </a:rPr>
              <a:t>Examples of Contracts </a:t>
            </a:r>
          </a:p>
          <a:p>
            <a:pPr marL="571500" indent="-457200">
              <a:buFont typeface="Arial" panose="020B0604020202020204" pitchFamily="34" charset="0"/>
              <a:buChar char="•"/>
            </a:pPr>
            <a:r>
              <a:rPr lang="en-US" b="0" dirty="0">
                <a:solidFill>
                  <a:schemeClr val="tx1"/>
                </a:solidFill>
                <a:latin typeface="Poppins" panose="00000500000000000000" pitchFamily="2" charset="0"/>
                <a:cs typeface="Poppins" panose="00000500000000000000" pitchFamily="2" charset="0"/>
              </a:rPr>
              <a:t>Computer/Peripherals/Software</a:t>
            </a:r>
          </a:p>
          <a:p>
            <a:pPr marL="571500" indent="-457200">
              <a:buFont typeface="Arial" panose="020B0604020202020204" pitchFamily="34" charset="0"/>
              <a:buChar char="•"/>
            </a:pPr>
            <a:r>
              <a:rPr lang="en-US" b="0" dirty="0">
                <a:solidFill>
                  <a:schemeClr val="tx1"/>
                </a:solidFill>
                <a:latin typeface="Poppins" panose="00000500000000000000" pitchFamily="2" charset="0"/>
                <a:cs typeface="Poppins" panose="00000500000000000000" pitchFamily="2" charset="0"/>
              </a:rPr>
              <a:t>MRO/Walk- Supplies for Home Depot &amp; Lowes  Electrical/Plumbing Supply</a:t>
            </a:r>
          </a:p>
          <a:p>
            <a:pPr marL="571500" indent="-457200">
              <a:buFont typeface="Arial" panose="020B0604020202020204" pitchFamily="34" charset="0"/>
              <a:buChar char="•"/>
            </a:pPr>
            <a:r>
              <a:rPr lang="en-US" b="0" dirty="0">
                <a:solidFill>
                  <a:schemeClr val="tx1"/>
                </a:solidFill>
                <a:latin typeface="Poppins" panose="00000500000000000000" pitchFamily="2" charset="0"/>
                <a:cs typeface="Poppins" panose="00000500000000000000" pitchFamily="2" charset="0"/>
              </a:rPr>
              <a:t>HVAC &amp; Boiler Services </a:t>
            </a:r>
          </a:p>
          <a:p>
            <a:pPr marL="571500" indent="-457200">
              <a:buFont typeface="Arial" panose="020B0604020202020204" pitchFamily="34" charset="0"/>
              <a:buChar char="•"/>
            </a:pPr>
            <a:r>
              <a:rPr lang="en-US" b="0" dirty="0">
                <a:solidFill>
                  <a:schemeClr val="tx1"/>
                </a:solidFill>
                <a:latin typeface="Poppins" panose="00000500000000000000" pitchFamily="2" charset="0"/>
                <a:cs typeface="Poppins" panose="00000500000000000000" pitchFamily="2" charset="0"/>
              </a:rPr>
              <a:t>Library &amp; School Supplies</a:t>
            </a:r>
          </a:p>
          <a:p>
            <a:pPr marL="571500" indent="-457200">
              <a:buFont typeface="Arial" panose="020B0604020202020204" pitchFamily="34" charset="0"/>
              <a:buChar char="•"/>
            </a:pPr>
            <a:r>
              <a:rPr lang="en-US" b="0" dirty="0">
                <a:solidFill>
                  <a:schemeClr val="tx1"/>
                </a:solidFill>
                <a:latin typeface="Poppins" panose="00000500000000000000" pitchFamily="2" charset="0"/>
                <a:cs typeface="Poppins" panose="00000500000000000000" pitchFamily="2" charset="0"/>
              </a:rPr>
              <a:t>Locking Hardware</a:t>
            </a:r>
          </a:p>
          <a:p>
            <a:pPr marL="571500" indent="-457200">
              <a:buFont typeface="Arial" panose="020B0604020202020204" pitchFamily="34" charset="0"/>
              <a:buChar char="•"/>
            </a:pPr>
            <a:r>
              <a:rPr lang="en-US" b="0" dirty="0">
                <a:solidFill>
                  <a:schemeClr val="tx1"/>
                </a:solidFill>
                <a:latin typeface="Poppins" panose="00000500000000000000" pitchFamily="2" charset="0"/>
                <a:cs typeface="Poppins" panose="00000500000000000000" pitchFamily="2" charset="0"/>
              </a:rPr>
              <a:t>Furniture/Flooring</a:t>
            </a:r>
          </a:p>
          <a:p>
            <a:pPr marL="1257300" lvl="1" indent="-457200"/>
            <a:endParaRPr lang="en-US" dirty="0"/>
          </a:p>
          <a:p>
            <a:endParaRPr lang="en-US" dirty="0"/>
          </a:p>
          <a:p>
            <a:endParaRPr lang="en-US" dirty="0"/>
          </a:p>
        </p:txBody>
      </p:sp>
    </p:spTree>
    <p:extLst>
      <p:ext uri="{BB962C8B-B14F-4D97-AF65-F5344CB8AC3E}">
        <p14:creationId xmlns:p14="http://schemas.microsoft.com/office/powerpoint/2010/main" val="1738839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B5E2963-4E48-14CB-596D-40D148F7531F}"/>
              </a:ext>
            </a:extLst>
          </p:cNvPr>
          <p:cNvSpPr>
            <a:spLocks noGrp="1"/>
          </p:cNvSpPr>
          <p:nvPr>
            <p:ph type="title"/>
          </p:nvPr>
        </p:nvSpPr>
        <p:spPr>
          <a:xfrm>
            <a:off x="225934" y="307653"/>
            <a:ext cx="11068593" cy="657343"/>
          </a:xfrm>
        </p:spPr>
        <p:txBody>
          <a:bodyPr>
            <a:normAutofit/>
          </a:bodyPr>
          <a:lstStyle/>
          <a:p>
            <a:pPr algn="ctr"/>
            <a:r>
              <a:rPr lang="en-US" sz="2800">
                <a:solidFill>
                  <a:srgbClr val="2C3990"/>
                </a:solidFill>
                <a:latin typeface="Poppins" panose="00000500000000000000" pitchFamily="2" charset="0"/>
                <a:cs typeface="Poppins" panose="00000500000000000000" pitchFamily="2" charset="0"/>
              </a:rPr>
              <a:t>Reviewing Contracts (Blankets) &amp; Attachments in NJSTART</a:t>
            </a:r>
            <a:endParaRPr lang="fr-CA" sz="2800">
              <a:solidFill>
                <a:srgbClr val="2C3990"/>
              </a:solidFill>
              <a:latin typeface="Poppins" panose="00000500000000000000" pitchFamily="2" charset="0"/>
              <a:cs typeface="Poppins" panose="00000500000000000000" pitchFamily="2" charset="0"/>
            </a:endParaRPr>
          </a:p>
        </p:txBody>
      </p:sp>
      <p:grpSp>
        <p:nvGrpSpPr>
          <p:cNvPr id="20" name="Group 19">
            <a:extLst>
              <a:ext uri="{FF2B5EF4-FFF2-40B4-BE49-F238E27FC236}">
                <a16:creationId xmlns:a16="http://schemas.microsoft.com/office/drawing/2014/main" id="{D43784A0-4460-71AB-FDBE-A19F0924CBA2}"/>
              </a:ext>
            </a:extLst>
          </p:cNvPr>
          <p:cNvGrpSpPr/>
          <p:nvPr/>
        </p:nvGrpSpPr>
        <p:grpSpPr>
          <a:xfrm>
            <a:off x="1245567" y="1172395"/>
            <a:ext cx="3875073" cy="1224629"/>
            <a:chOff x="522750" y="1576848"/>
            <a:chExt cx="5357309" cy="893261"/>
          </a:xfrm>
        </p:grpSpPr>
        <p:sp>
          <p:nvSpPr>
            <p:cNvPr id="21" name="Pentagon 39">
              <a:extLst>
                <a:ext uri="{FF2B5EF4-FFF2-40B4-BE49-F238E27FC236}">
                  <a16:creationId xmlns:a16="http://schemas.microsoft.com/office/drawing/2014/main" id="{085A885C-4839-DB91-7064-404D733580B4}"/>
                </a:ext>
              </a:extLst>
            </p:cNvPr>
            <p:cNvSpPr/>
            <p:nvPr/>
          </p:nvSpPr>
          <p:spPr>
            <a:xfrm rot="5400000">
              <a:off x="2754774" y="-655176"/>
              <a:ext cx="893261" cy="5357309"/>
            </a:xfrm>
            <a:prstGeom prst="homePlate">
              <a:avLst>
                <a:gd name="adj" fmla="val 25000"/>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900">
                <a:latin typeface="Poppins" panose="00000500000000000000" pitchFamily="2" charset="0"/>
                <a:cs typeface="Poppins" panose="00000500000000000000" pitchFamily="2" charset="0"/>
              </a:endParaRPr>
            </a:p>
          </p:txBody>
        </p:sp>
        <p:sp>
          <p:nvSpPr>
            <p:cNvPr id="22" name="CuadroTexto 395">
              <a:extLst>
                <a:ext uri="{FF2B5EF4-FFF2-40B4-BE49-F238E27FC236}">
                  <a16:creationId xmlns:a16="http://schemas.microsoft.com/office/drawing/2014/main" id="{2B28E8F7-7E97-23B9-A76B-7AD125AE91EF}"/>
                </a:ext>
              </a:extLst>
            </p:cNvPr>
            <p:cNvSpPr txBox="1"/>
            <p:nvPr/>
          </p:nvSpPr>
          <p:spPr>
            <a:xfrm>
              <a:off x="892607" y="1597966"/>
              <a:ext cx="4617595" cy="777496"/>
            </a:xfrm>
            <a:prstGeom prst="rect">
              <a:avLst/>
            </a:prstGeom>
            <a:noFill/>
          </p:spPr>
          <p:txBody>
            <a:bodyPr wrap="square" rtlCol="0">
              <a:spAutoFit/>
            </a:bodyPr>
            <a:lstStyle/>
            <a:p>
              <a:pPr lvl="0" algn="ctr"/>
              <a:r>
                <a:rPr lang="en-US" sz="2000" b="1">
                  <a:solidFill>
                    <a:schemeClr val="bg1"/>
                  </a:solidFill>
                  <a:latin typeface="Poppins" panose="00000500000000000000" pitchFamily="2" charset="0"/>
                  <a:cs typeface="Poppins" panose="00000500000000000000" pitchFamily="2" charset="0"/>
                </a:rPr>
                <a:t>There are 3 types of Cooperative Contracts available</a:t>
              </a:r>
              <a:endParaRPr lang="en-US" sz="2000">
                <a:solidFill>
                  <a:schemeClr val="bg1"/>
                </a:solidFill>
                <a:latin typeface="Poppins" panose="00000500000000000000" pitchFamily="2" charset="0"/>
                <a:cs typeface="Poppins" panose="00000500000000000000" pitchFamily="2" charset="0"/>
              </a:endParaRPr>
            </a:p>
          </p:txBody>
        </p:sp>
      </p:grpSp>
      <p:sp>
        <p:nvSpPr>
          <p:cNvPr id="24" name="Rectangle 56">
            <a:extLst>
              <a:ext uri="{FF2B5EF4-FFF2-40B4-BE49-F238E27FC236}">
                <a16:creationId xmlns:a16="http://schemas.microsoft.com/office/drawing/2014/main" id="{CCFC6461-0ACD-7001-481F-A129AD0E81C7}"/>
              </a:ext>
            </a:extLst>
          </p:cNvPr>
          <p:cNvSpPr/>
          <p:nvPr/>
        </p:nvSpPr>
        <p:spPr>
          <a:xfrm>
            <a:off x="6823569" y="4723758"/>
            <a:ext cx="3835599" cy="1261884"/>
          </a:xfrm>
          <a:prstGeom prst="rect">
            <a:avLst/>
          </a:prstGeom>
          <a:solidFill>
            <a:schemeClr val="accent2">
              <a:lumMod val="20000"/>
              <a:lumOff val="80000"/>
            </a:schemeClr>
          </a:solidFill>
        </p:spPr>
        <p:txBody>
          <a:bodyPr wrap="square">
            <a:spAutoFit/>
          </a:bodyPr>
          <a:lstStyle/>
          <a:p>
            <a:pPr lvl="0"/>
            <a:r>
              <a:rPr lang="en-US" sz="1600" b="1">
                <a:latin typeface="Poppins" panose="00000500000000000000" pitchFamily="2" charset="0"/>
                <a:cs typeface="Poppins" panose="00000500000000000000" pitchFamily="2" charset="0"/>
              </a:rPr>
              <a:t>Common docs important to you</a:t>
            </a:r>
          </a:p>
          <a:p>
            <a:pPr marL="285750" lvl="0" indent="-285750">
              <a:buFont typeface="Arial" panose="020B0604020202020204" pitchFamily="34" charset="0"/>
              <a:buChar char="•"/>
            </a:pPr>
            <a:r>
              <a:rPr lang="en-US" sz="1600">
                <a:latin typeface="Poppins" panose="00000500000000000000" pitchFamily="2" charset="0"/>
                <a:cs typeface="Poppins" panose="00000500000000000000" pitchFamily="2" charset="0"/>
              </a:rPr>
              <a:t>MOO  Method of Operations</a:t>
            </a:r>
          </a:p>
          <a:p>
            <a:pPr marL="285750" lvl="0" indent="-285750">
              <a:buFont typeface="Arial" panose="020B0604020202020204" pitchFamily="34" charset="0"/>
              <a:buChar char="•"/>
            </a:pPr>
            <a:r>
              <a:rPr lang="en-US" sz="1600">
                <a:latin typeface="Poppins" panose="00000500000000000000" pitchFamily="2" charset="0"/>
                <a:cs typeface="Poppins" panose="00000500000000000000" pitchFamily="2" charset="0"/>
              </a:rPr>
              <a:t>At-A-Glance</a:t>
            </a:r>
          </a:p>
          <a:p>
            <a:pPr marL="285750" lvl="0" indent="-285750">
              <a:buFont typeface="Arial" panose="020B0604020202020204" pitchFamily="34" charset="0"/>
              <a:buChar char="•"/>
            </a:pPr>
            <a:r>
              <a:rPr lang="en-US" sz="1600">
                <a:latin typeface="Poppins" panose="00000500000000000000" pitchFamily="2" charset="0"/>
                <a:cs typeface="Poppins" panose="00000500000000000000" pitchFamily="2" charset="0"/>
              </a:rPr>
              <a:t>Award Summary</a:t>
            </a:r>
          </a:p>
          <a:p>
            <a:pPr marL="285750" indent="-285750">
              <a:buFont typeface="Arial" panose="020B0604020202020204" pitchFamily="34" charset="0"/>
              <a:buChar char="•"/>
            </a:pPr>
            <a:endParaRPr lang="en-US" sz="1200">
              <a:latin typeface="Poppins" panose="00000500000000000000" pitchFamily="2" charset="0"/>
              <a:ea typeface="Lato Light" panose="020F0502020204030203" pitchFamily="34" charset="0"/>
              <a:cs typeface="Poppins" panose="00000500000000000000" pitchFamily="2" charset="0"/>
            </a:endParaRPr>
          </a:p>
        </p:txBody>
      </p:sp>
      <p:grpSp>
        <p:nvGrpSpPr>
          <p:cNvPr id="25" name="Group 24">
            <a:extLst>
              <a:ext uri="{FF2B5EF4-FFF2-40B4-BE49-F238E27FC236}">
                <a16:creationId xmlns:a16="http://schemas.microsoft.com/office/drawing/2014/main" id="{4DC7A3FF-C6D8-B8A5-8566-3F4B544616F2}"/>
              </a:ext>
            </a:extLst>
          </p:cNvPr>
          <p:cNvGrpSpPr/>
          <p:nvPr/>
        </p:nvGrpSpPr>
        <p:grpSpPr>
          <a:xfrm>
            <a:off x="6784095" y="1177376"/>
            <a:ext cx="3875073" cy="1219648"/>
            <a:chOff x="522750" y="1576848"/>
            <a:chExt cx="5357309" cy="893261"/>
          </a:xfrm>
        </p:grpSpPr>
        <p:sp>
          <p:nvSpPr>
            <p:cNvPr id="26" name="Pentagon 39">
              <a:extLst>
                <a:ext uri="{FF2B5EF4-FFF2-40B4-BE49-F238E27FC236}">
                  <a16:creationId xmlns:a16="http://schemas.microsoft.com/office/drawing/2014/main" id="{24630E0C-E98E-B62C-B88E-B76E3F800893}"/>
                </a:ext>
              </a:extLst>
            </p:cNvPr>
            <p:cNvSpPr/>
            <p:nvPr/>
          </p:nvSpPr>
          <p:spPr>
            <a:xfrm rot="5400000">
              <a:off x="2754774" y="-655176"/>
              <a:ext cx="893261" cy="5357309"/>
            </a:xfrm>
            <a:prstGeom prst="homePlate">
              <a:avLst>
                <a:gd name="adj" fmla="val 25000"/>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900">
                <a:latin typeface="Poppins" panose="00000500000000000000" pitchFamily="2" charset="0"/>
                <a:cs typeface="Poppins" panose="00000500000000000000" pitchFamily="2" charset="0"/>
              </a:endParaRPr>
            </a:p>
          </p:txBody>
        </p:sp>
        <p:sp>
          <p:nvSpPr>
            <p:cNvPr id="27" name="CuadroTexto 395">
              <a:extLst>
                <a:ext uri="{FF2B5EF4-FFF2-40B4-BE49-F238E27FC236}">
                  <a16:creationId xmlns:a16="http://schemas.microsoft.com/office/drawing/2014/main" id="{2DDC8CB7-2D6D-BC70-50E0-91CD6525CC46}"/>
                </a:ext>
              </a:extLst>
            </p:cNvPr>
            <p:cNvSpPr txBox="1"/>
            <p:nvPr/>
          </p:nvSpPr>
          <p:spPr>
            <a:xfrm>
              <a:off x="892607" y="1597966"/>
              <a:ext cx="4617595" cy="689087"/>
            </a:xfrm>
            <a:prstGeom prst="rect">
              <a:avLst/>
            </a:prstGeom>
            <a:noFill/>
          </p:spPr>
          <p:txBody>
            <a:bodyPr wrap="square" rtlCol="0">
              <a:spAutoFit/>
            </a:bodyPr>
            <a:lstStyle/>
            <a:p>
              <a:pPr lvl="0" algn="ctr"/>
              <a:r>
                <a:rPr lang="en-US" sz="1600" b="1">
                  <a:solidFill>
                    <a:schemeClr val="bg1"/>
                  </a:solidFill>
                  <a:latin typeface="Poppins" panose="00000500000000000000" pitchFamily="2" charset="0"/>
                  <a:cs typeface="Poppins" panose="00000500000000000000" pitchFamily="2" charset="0"/>
                </a:rPr>
                <a:t>Typical Attachments Tab Contents, use in conjunction with the Items Tab </a:t>
              </a:r>
              <a:endParaRPr lang="en-US" sz="1600">
                <a:solidFill>
                  <a:schemeClr val="bg1"/>
                </a:solidFill>
                <a:latin typeface="Poppins" panose="00000500000000000000" pitchFamily="2" charset="0"/>
                <a:cs typeface="Poppins" panose="00000500000000000000" pitchFamily="2" charset="0"/>
              </a:endParaRPr>
            </a:p>
          </p:txBody>
        </p:sp>
      </p:grpSp>
      <p:sp>
        <p:nvSpPr>
          <p:cNvPr id="2" name="Flowchart: Connector 1">
            <a:extLst>
              <a:ext uri="{FF2B5EF4-FFF2-40B4-BE49-F238E27FC236}">
                <a16:creationId xmlns:a16="http://schemas.microsoft.com/office/drawing/2014/main" id="{CF5AE845-E86A-D47C-96F5-CE1A2C06A3DA}"/>
              </a:ext>
            </a:extLst>
          </p:cNvPr>
          <p:cNvSpPr/>
          <p:nvPr/>
        </p:nvSpPr>
        <p:spPr>
          <a:xfrm>
            <a:off x="884044" y="2621026"/>
            <a:ext cx="444137" cy="40267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latin typeface="Poppins SemiBold" panose="00000700000000000000" pitchFamily="2" charset="0"/>
                <a:cs typeface="Poppins SemiBold" panose="00000700000000000000" pitchFamily="2" charset="0"/>
              </a:rPr>
              <a:t>T</a:t>
            </a:r>
            <a:endParaRPr lang="fr-CA">
              <a:latin typeface="Poppins SemiBold" panose="00000700000000000000" pitchFamily="2" charset="0"/>
              <a:cs typeface="Poppins SemiBold" panose="00000700000000000000" pitchFamily="2" charset="0"/>
            </a:endParaRPr>
          </a:p>
        </p:txBody>
      </p:sp>
      <p:sp>
        <p:nvSpPr>
          <p:cNvPr id="3" name="TextBox 2">
            <a:extLst>
              <a:ext uri="{FF2B5EF4-FFF2-40B4-BE49-F238E27FC236}">
                <a16:creationId xmlns:a16="http://schemas.microsoft.com/office/drawing/2014/main" id="{ABA2C3A2-914E-5E95-814C-CECAAAE37E79}"/>
              </a:ext>
            </a:extLst>
          </p:cNvPr>
          <p:cNvSpPr txBox="1"/>
          <p:nvPr/>
        </p:nvSpPr>
        <p:spPr>
          <a:xfrm>
            <a:off x="1552568" y="2458485"/>
            <a:ext cx="3568072" cy="923330"/>
          </a:xfrm>
          <a:prstGeom prst="rect">
            <a:avLst/>
          </a:prstGeom>
          <a:solidFill>
            <a:schemeClr val="accent1">
              <a:lumMod val="20000"/>
              <a:lumOff val="80000"/>
            </a:schemeClr>
          </a:solidFill>
        </p:spPr>
        <p:txBody>
          <a:bodyPr wrap="square" rtlCol="0">
            <a:spAutoFit/>
          </a:bodyPr>
          <a:lstStyle/>
          <a:p>
            <a:r>
              <a:rPr lang="en-US" sz="1800">
                <a:latin typeface="Poppins" panose="00000500000000000000" pitchFamily="2" charset="0"/>
                <a:cs typeface="Poppins" panose="00000500000000000000" pitchFamily="2" charset="0"/>
              </a:rPr>
              <a:t>A State contract established through an advertised solicitation by DPP</a:t>
            </a:r>
          </a:p>
        </p:txBody>
      </p:sp>
      <p:sp>
        <p:nvSpPr>
          <p:cNvPr id="6" name="Flowchart: Connector 5">
            <a:extLst>
              <a:ext uri="{FF2B5EF4-FFF2-40B4-BE49-F238E27FC236}">
                <a16:creationId xmlns:a16="http://schemas.microsoft.com/office/drawing/2014/main" id="{0ADC69FB-D0AA-0B2A-21E7-CF857C166D8B}"/>
              </a:ext>
            </a:extLst>
          </p:cNvPr>
          <p:cNvSpPr/>
          <p:nvPr/>
        </p:nvSpPr>
        <p:spPr>
          <a:xfrm>
            <a:off x="881842" y="3727059"/>
            <a:ext cx="444137" cy="402671"/>
          </a:xfrm>
          <a:prstGeom prst="flowChartConnector">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latin typeface="Poppins SemiBold" panose="00000700000000000000" pitchFamily="2" charset="0"/>
                <a:cs typeface="Poppins SemiBold" panose="00000700000000000000" pitchFamily="2" charset="0"/>
              </a:rPr>
              <a:t>G</a:t>
            </a:r>
            <a:endParaRPr lang="fr-CA">
              <a:latin typeface="Poppins SemiBold" panose="00000700000000000000" pitchFamily="2" charset="0"/>
              <a:cs typeface="Poppins SemiBold" panose="00000700000000000000" pitchFamily="2" charset="0"/>
            </a:endParaRPr>
          </a:p>
        </p:txBody>
      </p:sp>
      <p:sp>
        <p:nvSpPr>
          <p:cNvPr id="7" name="TextBox 6">
            <a:extLst>
              <a:ext uri="{FF2B5EF4-FFF2-40B4-BE49-F238E27FC236}">
                <a16:creationId xmlns:a16="http://schemas.microsoft.com/office/drawing/2014/main" id="{FDA27844-EA0C-1A0B-5EDC-5C319E439952}"/>
              </a:ext>
            </a:extLst>
          </p:cNvPr>
          <p:cNvSpPr txBox="1"/>
          <p:nvPr/>
        </p:nvSpPr>
        <p:spPr>
          <a:xfrm>
            <a:off x="1552568" y="3591121"/>
            <a:ext cx="3568072" cy="923330"/>
          </a:xfrm>
          <a:prstGeom prst="rect">
            <a:avLst/>
          </a:prstGeom>
          <a:solidFill>
            <a:schemeClr val="accent6">
              <a:lumMod val="20000"/>
              <a:lumOff val="80000"/>
            </a:schemeClr>
          </a:solidFill>
        </p:spPr>
        <p:txBody>
          <a:bodyPr wrap="square" rtlCol="0">
            <a:spAutoFit/>
          </a:bodyPr>
          <a:lstStyle/>
          <a:p>
            <a:r>
              <a:rPr lang="en-US">
                <a:latin typeface="Poppins" panose="00000500000000000000" pitchFamily="2" charset="0"/>
                <a:cs typeface="Poppins" panose="00000500000000000000" pitchFamily="2" charset="0"/>
              </a:rPr>
              <a:t>A State contract established based on Federally-Based Contracts</a:t>
            </a:r>
            <a:endParaRPr lang="en-US" sz="1800">
              <a:latin typeface="Poppins" panose="00000500000000000000" pitchFamily="2" charset="0"/>
              <a:cs typeface="Poppins" panose="00000500000000000000" pitchFamily="2" charset="0"/>
            </a:endParaRPr>
          </a:p>
        </p:txBody>
      </p:sp>
      <p:sp>
        <p:nvSpPr>
          <p:cNvPr id="8" name="Flowchart: Connector 7">
            <a:extLst>
              <a:ext uri="{FF2B5EF4-FFF2-40B4-BE49-F238E27FC236}">
                <a16:creationId xmlns:a16="http://schemas.microsoft.com/office/drawing/2014/main" id="{EB03DC2C-F90B-183F-0A8A-C7BFCDED4DF5}"/>
              </a:ext>
            </a:extLst>
          </p:cNvPr>
          <p:cNvSpPr/>
          <p:nvPr/>
        </p:nvSpPr>
        <p:spPr>
          <a:xfrm>
            <a:off x="881842" y="4956497"/>
            <a:ext cx="444137" cy="398203"/>
          </a:xfrm>
          <a:prstGeom prst="flowChartConnector">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solidFill>
                  <a:schemeClr val="bg1"/>
                </a:solidFill>
                <a:latin typeface="Poppins SemiBold" panose="00000700000000000000" pitchFamily="2" charset="0"/>
                <a:cs typeface="Poppins SemiBold" panose="00000700000000000000" pitchFamily="2" charset="0"/>
              </a:rPr>
              <a:t>M</a:t>
            </a:r>
            <a:endParaRPr lang="fr-CA">
              <a:solidFill>
                <a:schemeClr val="bg1"/>
              </a:solidFill>
              <a:latin typeface="Poppins SemiBold" panose="00000700000000000000" pitchFamily="2" charset="0"/>
              <a:cs typeface="Poppins SemiBold" panose="00000700000000000000" pitchFamily="2" charset="0"/>
            </a:endParaRPr>
          </a:p>
        </p:txBody>
      </p:sp>
      <p:sp>
        <p:nvSpPr>
          <p:cNvPr id="9" name="TextBox 8">
            <a:extLst>
              <a:ext uri="{FF2B5EF4-FFF2-40B4-BE49-F238E27FC236}">
                <a16:creationId xmlns:a16="http://schemas.microsoft.com/office/drawing/2014/main" id="{D7B6D9AE-AC63-6426-A8D0-A541CF6C4109}"/>
              </a:ext>
            </a:extLst>
          </p:cNvPr>
          <p:cNvSpPr txBox="1"/>
          <p:nvPr/>
        </p:nvSpPr>
        <p:spPr>
          <a:xfrm>
            <a:off x="1552568" y="4723758"/>
            <a:ext cx="3568072" cy="923330"/>
          </a:xfrm>
          <a:prstGeom prst="rect">
            <a:avLst/>
          </a:prstGeom>
          <a:solidFill>
            <a:schemeClr val="accent2">
              <a:lumMod val="20000"/>
              <a:lumOff val="80000"/>
            </a:schemeClr>
          </a:solidFill>
        </p:spPr>
        <p:txBody>
          <a:bodyPr wrap="square" rtlCol="0">
            <a:spAutoFit/>
          </a:bodyPr>
          <a:lstStyle/>
          <a:p>
            <a:r>
              <a:rPr lang="en-US" sz="1800">
                <a:latin typeface="Poppins" panose="00000500000000000000" pitchFamily="2" charset="0"/>
                <a:cs typeface="Poppins" panose="00000500000000000000" pitchFamily="2" charset="0"/>
              </a:rPr>
              <a:t>A State contract established by joining an existing Cooperative Agreement</a:t>
            </a:r>
          </a:p>
        </p:txBody>
      </p:sp>
      <p:sp>
        <p:nvSpPr>
          <p:cNvPr id="10" name="TextBox 9">
            <a:extLst>
              <a:ext uri="{FF2B5EF4-FFF2-40B4-BE49-F238E27FC236}">
                <a16:creationId xmlns:a16="http://schemas.microsoft.com/office/drawing/2014/main" id="{4AFFA5F4-4B25-F62B-3BFD-A1C64275593C}"/>
              </a:ext>
            </a:extLst>
          </p:cNvPr>
          <p:cNvSpPr txBox="1"/>
          <p:nvPr/>
        </p:nvSpPr>
        <p:spPr>
          <a:xfrm>
            <a:off x="6803833" y="2458485"/>
            <a:ext cx="3835599" cy="1077218"/>
          </a:xfrm>
          <a:prstGeom prst="rect">
            <a:avLst/>
          </a:prstGeom>
          <a:solidFill>
            <a:schemeClr val="accent2">
              <a:lumMod val="20000"/>
              <a:lumOff val="80000"/>
            </a:schemeClr>
          </a:solidFill>
        </p:spPr>
        <p:txBody>
          <a:bodyPr wrap="square" rtlCol="0">
            <a:spAutoFit/>
          </a:bodyPr>
          <a:lstStyle/>
          <a:p>
            <a:pPr lvl="0"/>
            <a:r>
              <a:rPr lang="en-US" sz="1600" b="1">
                <a:latin typeface="Poppins" panose="00000500000000000000" pitchFamily="2" charset="0"/>
                <a:cs typeface="Poppins" panose="00000500000000000000" pitchFamily="2" charset="0"/>
              </a:rPr>
              <a:t>For State Managed Contracts</a:t>
            </a:r>
          </a:p>
          <a:p>
            <a:pPr marL="285750" lvl="0" indent="-285750">
              <a:buFont typeface="Arial" panose="020B0604020202020204" pitchFamily="34" charset="0"/>
              <a:buChar char="•"/>
            </a:pPr>
            <a:r>
              <a:rPr lang="en-US" sz="1600">
                <a:latin typeface="Poppins" panose="00000500000000000000" pitchFamily="2" charset="0"/>
                <a:cs typeface="Poppins" panose="00000500000000000000" pitchFamily="2" charset="0"/>
              </a:rPr>
              <a:t>Final Bid Solicitation </a:t>
            </a:r>
          </a:p>
          <a:p>
            <a:pPr marL="285750" lvl="0" indent="-285750">
              <a:buFont typeface="Arial" panose="020B0604020202020204" pitchFamily="34" charset="0"/>
              <a:buChar char="•"/>
            </a:pPr>
            <a:r>
              <a:rPr lang="en-US" sz="1600">
                <a:latin typeface="Poppins" panose="00000500000000000000" pitchFamily="2" charset="0"/>
                <a:cs typeface="Poppins" panose="00000500000000000000" pitchFamily="2" charset="0"/>
              </a:rPr>
              <a:t>Sections 1/2/3/4/5 usually most helpful</a:t>
            </a:r>
          </a:p>
        </p:txBody>
      </p:sp>
      <p:sp>
        <p:nvSpPr>
          <p:cNvPr id="12" name="TextBox 11">
            <a:extLst>
              <a:ext uri="{FF2B5EF4-FFF2-40B4-BE49-F238E27FC236}">
                <a16:creationId xmlns:a16="http://schemas.microsoft.com/office/drawing/2014/main" id="{182E4B15-384F-AA22-E3F3-8B2821E5EF73}"/>
              </a:ext>
            </a:extLst>
          </p:cNvPr>
          <p:cNvSpPr txBox="1"/>
          <p:nvPr/>
        </p:nvSpPr>
        <p:spPr>
          <a:xfrm>
            <a:off x="6803834" y="3714232"/>
            <a:ext cx="3875072" cy="830997"/>
          </a:xfrm>
          <a:prstGeom prst="rect">
            <a:avLst/>
          </a:prstGeom>
          <a:solidFill>
            <a:schemeClr val="accent2">
              <a:lumMod val="20000"/>
              <a:lumOff val="80000"/>
            </a:schemeClr>
          </a:solidFill>
        </p:spPr>
        <p:txBody>
          <a:bodyPr wrap="square">
            <a:spAutoFit/>
          </a:bodyPr>
          <a:lstStyle/>
          <a:p>
            <a:pPr lvl="0"/>
            <a:r>
              <a:rPr lang="en-US" sz="1600" b="1">
                <a:latin typeface="Poppins" panose="00000500000000000000" pitchFamily="2" charset="0"/>
                <a:cs typeface="Poppins" panose="00000500000000000000" pitchFamily="2" charset="0"/>
              </a:rPr>
              <a:t>For National Cooperatives </a:t>
            </a:r>
          </a:p>
          <a:p>
            <a:pPr marL="285750" lvl="0" indent="-285750">
              <a:buFont typeface="Arial" panose="020B0604020202020204" pitchFamily="34" charset="0"/>
              <a:buChar char="•"/>
            </a:pPr>
            <a:r>
              <a:rPr lang="en-US" sz="1600">
                <a:latin typeface="Poppins" panose="00000500000000000000" pitchFamily="2" charset="0"/>
                <a:cs typeface="Poppins" panose="00000500000000000000" pitchFamily="2" charset="0"/>
              </a:rPr>
              <a:t>Master Agreement</a:t>
            </a:r>
          </a:p>
          <a:p>
            <a:pPr marL="285750" lvl="0" indent="-285750">
              <a:buFont typeface="Arial" panose="020B0604020202020204" pitchFamily="34" charset="0"/>
              <a:buChar char="•"/>
            </a:pPr>
            <a:r>
              <a:rPr lang="en-US" sz="1600">
                <a:latin typeface="Poppins" panose="00000500000000000000" pitchFamily="2" charset="0"/>
                <a:cs typeface="Poppins" panose="00000500000000000000" pitchFamily="2" charset="0"/>
              </a:rPr>
              <a:t>Participating Addendum</a:t>
            </a:r>
          </a:p>
        </p:txBody>
      </p:sp>
      <p:pic>
        <p:nvPicPr>
          <p:cNvPr id="11" name="Picture 10" descr="Logo&#10;&#10;Description automatically generated">
            <a:extLst>
              <a:ext uri="{FF2B5EF4-FFF2-40B4-BE49-F238E27FC236}">
                <a16:creationId xmlns:a16="http://schemas.microsoft.com/office/drawing/2014/main" id="{11D6CFBD-95D5-C5E0-E2BB-D5028B97B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2980" y="6164171"/>
            <a:ext cx="2336800" cy="623147"/>
          </a:xfrm>
          <a:prstGeom prst="rect">
            <a:avLst/>
          </a:prstGeom>
        </p:spPr>
      </p:pic>
    </p:spTree>
    <p:extLst>
      <p:ext uri="{BB962C8B-B14F-4D97-AF65-F5344CB8AC3E}">
        <p14:creationId xmlns:p14="http://schemas.microsoft.com/office/powerpoint/2010/main" val="2395207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04D3402-AD20-108B-0E2B-0919031E8F0C}"/>
              </a:ext>
            </a:extLst>
          </p:cNvPr>
          <p:cNvSpPr txBox="1">
            <a:spLocks/>
          </p:cNvSpPr>
          <p:nvPr/>
        </p:nvSpPr>
        <p:spPr>
          <a:xfrm>
            <a:off x="107576"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CA" sz="2800" b="1">
              <a:solidFill>
                <a:srgbClr val="099244"/>
              </a:solidFill>
              <a:latin typeface="Poppins SemiBold" panose="00000700000000000000" pitchFamily="2" charset="0"/>
              <a:cs typeface="Poppins SemiBold" panose="00000700000000000000" pitchFamily="2" charset="0"/>
            </a:endParaRPr>
          </a:p>
        </p:txBody>
      </p:sp>
      <p:sp>
        <p:nvSpPr>
          <p:cNvPr id="13" name="Title 12">
            <a:extLst>
              <a:ext uri="{FF2B5EF4-FFF2-40B4-BE49-F238E27FC236}">
                <a16:creationId xmlns:a16="http://schemas.microsoft.com/office/drawing/2014/main" id="{EF90D3EC-9671-6D92-B395-F7E5CBE86E3C}"/>
              </a:ext>
            </a:extLst>
          </p:cNvPr>
          <p:cNvSpPr>
            <a:spLocks noGrp="1"/>
          </p:cNvSpPr>
          <p:nvPr>
            <p:ph type="title"/>
          </p:nvPr>
        </p:nvSpPr>
        <p:spPr>
          <a:xfrm>
            <a:off x="194854" y="31680"/>
            <a:ext cx="11802292" cy="560439"/>
          </a:xfrm>
        </p:spPr>
        <p:txBody>
          <a:bodyPr>
            <a:normAutofit/>
          </a:bodyPr>
          <a:lstStyle/>
          <a:p>
            <a:pPr marL="0" marR="0">
              <a:lnSpc>
                <a:spcPct val="107000"/>
              </a:lnSpc>
              <a:spcBef>
                <a:spcPts val="0"/>
              </a:spcBef>
              <a:spcAft>
                <a:spcPts val="800"/>
              </a:spcAft>
            </a:pPr>
            <a:r>
              <a:rPr lang="en-US" sz="2200" b="1">
                <a:solidFill>
                  <a:srgbClr val="2C3990"/>
                </a:solidFill>
                <a:latin typeface="Poppins" panose="00000500000000000000" pitchFamily="2" charset="0"/>
                <a:cs typeface="Poppins" panose="00000500000000000000" pitchFamily="2" charset="0"/>
              </a:rPr>
              <a:t>Suggested Best Practices for utilizing NJ State Cooperative Purchasing Contracts </a:t>
            </a:r>
          </a:p>
        </p:txBody>
      </p:sp>
      <p:sp>
        <p:nvSpPr>
          <p:cNvPr id="3" name="TextBox 2">
            <a:extLst>
              <a:ext uri="{FF2B5EF4-FFF2-40B4-BE49-F238E27FC236}">
                <a16:creationId xmlns:a16="http://schemas.microsoft.com/office/drawing/2014/main" id="{4CE41207-08C4-6DD1-AEE9-4891D95D472A}"/>
              </a:ext>
            </a:extLst>
          </p:cNvPr>
          <p:cNvSpPr txBox="1"/>
          <p:nvPr/>
        </p:nvSpPr>
        <p:spPr>
          <a:xfrm>
            <a:off x="107576" y="592119"/>
            <a:ext cx="11909868" cy="6030497"/>
          </a:xfrm>
          <a:prstGeom prst="rect">
            <a:avLst/>
          </a:prstGeom>
          <a:noFill/>
        </p:spPr>
        <p:txBody>
          <a:bodyPr wrap="square" lIns="91440" tIns="45720" rIns="91440" bIns="45720" anchor="t">
            <a:spAutoFit/>
          </a:bodyPr>
          <a:lstStyle/>
          <a:p>
            <a:pPr marL="342900" marR="0" lvl="0" indent="-342900">
              <a:lnSpc>
                <a:spcPct val="107000"/>
              </a:lnSpc>
              <a:spcBef>
                <a:spcPts val="0"/>
              </a:spcBef>
              <a:spcAft>
                <a:spcPts val="0"/>
              </a:spcAft>
              <a:buFont typeface="+mj-lt"/>
              <a:buAutoNum type="arabicParenR"/>
            </a:pPr>
            <a:r>
              <a:rPr lang="en-US" sz="1200" b="1" dirty="0">
                <a:effectLst/>
                <a:latin typeface="Poppins" panose="00000500000000000000" pitchFamily="2" charset="0"/>
                <a:ea typeface="Calibri" panose="020F0502020204030204" pitchFamily="34" charset="0"/>
                <a:cs typeface="Poppins" panose="00000500000000000000" pitchFamily="2" charset="0"/>
              </a:rPr>
              <a:t>Validate that a contract is “Active and Purchasable.”</a:t>
            </a:r>
          </a:p>
          <a:p>
            <a:pPr marL="742950" marR="0" lvl="1" indent="-285750">
              <a:lnSpc>
                <a:spcPct val="107000"/>
              </a:lnSpc>
              <a:spcBef>
                <a:spcPts val="0"/>
              </a:spcBef>
              <a:spcAft>
                <a:spcPts val="0"/>
              </a:spcAft>
              <a:buFont typeface="+mj-lt"/>
              <a:buAutoNum type="alphaLcPeriod"/>
            </a:pPr>
            <a:r>
              <a:rPr lang="en-US" sz="1200" dirty="0">
                <a:effectLst/>
                <a:latin typeface="Poppins" panose="00000500000000000000" pitchFamily="2" charset="0"/>
                <a:ea typeface="Calibri" panose="020F0502020204030204" pitchFamily="34" charset="0"/>
                <a:cs typeface="Poppins" panose="00000500000000000000" pitchFamily="2" charset="0"/>
              </a:rPr>
              <a:t>In NJSTART the contract shows in “Sent” status and the expiration date is future date (example 01/10/2025).</a:t>
            </a:r>
          </a:p>
          <a:p>
            <a:pPr marL="342900" marR="0" lvl="0" indent="-342900">
              <a:lnSpc>
                <a:spcPct val="107000"/>
              </a:lnSpc>
              <a:spcBef>
                <a:spcPts val="0"/>
              </a:spcBef>
              <a:spcAft>
                <a:spcPts val="0"/>
              </a:spcAft>
              <a:buFont typeface="+mj-lt"/>
              <a:buAutoNum type="arabicParenR"/>
            </a:pPr>
            <a:r>
              <a:rPr lang="en-US" sz="1200" b="1" dirty="0">
                <a:effectLst/>
                <a:latin typeface="Poppins" panose="00000500000000000000" pitchFamily="2" charset="0"/>
                <a:ea typeface="Calibri" panose="020F0502020204030204" pitchFamily="34" charset="0"/>
                <a:cs typeface="Poppins" panose="00000500000000000000" pitchFamily="2" charset="0"/>
              </a:rPr>
              <a:t>Make sure every vendor quote has the following:</a:t>
            </a:r>
          </a:p>
          <a:p>
            <a:pPr marL="742950" marR="0" lvl="1" indent="-285750">
              <a:lnSpc>
                <a:spcPct val="107000"/>
              </a:lnSpc>
              <a:spcBef>
                <a:spcPts val="0"/>
              </a:spcBef>
              <a:spcAft>
                <a:spcPts val="0"/>
              </a:spcAft>
              <a:buFont typeface="+mj-lt"/>
              <a:buAutoNum type="alphaLcPeriod"/>
            </a:pPr>
            <a:r>
              <a:rPr lang="en-US" sz="1200" dirty="0">
                <a:effectLst/>
                <a:latin typeface="Poppins" panose="00000500000000000000" pitchFamily="2" charset="0"/>
                <a:ea typeface="Calibri" panose="020F0502020204030204" pitchFamily="34" charset="0"/>
                <a:cs typeface="Poppins" panose="00000500000000000000" pitchFamily="2" charset="0"/>
              </a:rPr>
              <a:t>SONJ Contract Number</a:t>
            </a:r>
          </a:p>
          <a:p>
            <a:pPr marL="742950" marR="0" lvl="1" indent="-285750">
              <a:lnSpc>
                <a:spcPct val="107000"/>
              </a:lnSpc>
              <a:spcBef>
                <a:spcPts val="0"/>
              </a:spcBef>
              <a:spcAft>
                <a:spcPts val="0"/>
              </a:spcAft>
              <a:buFont typeface="+mj-lt"/>
              <a:buAutoNum type="alphaLcPeriod"/>
            </a:pPr>
            <a:r>
              <a:rPr lang="en-US" sz="1200" dirty="0">
                <a:effectLst/>
                <a:latin typeface="Poppins" panose="00000500000000000000" pitchFamily="2" charset="0"/>
                <a:ea typeface="Calibri" panose="020F0502020204030204" pitchFamily="34" charset="0"/>
                <a:cs typeface="Poppins" panose="00000500000000000000" pitchFamily="2" charset="0"/>
              </a:rPr>
              <a:t>Recommend requesting exact detail from State approved price list or Items Tab when data available.</a:t>
            </a:r>
          </a:p>
          <a:p>
            <a:pPr marL="1143000" marR="0" lvl="2" indent="-228600">
              <a:lnSpc>
                <a:spcPct val="107000"/>
              </a:lnSpc>
              <a:spcBef>
                <a:spcPts val="0"/>
              </a:spcBef>
              <a:spcAft>
                <a:spcPts val="0"/>
              </a:spcAft>
              <a:buFont typeface="+mj-lt"/>
              <a:buAutoNum type="romanLcPeriod"/>
            </a:pPr>
            <a:r>
              <a:rPr lang="en-US" sz="1200" dirty="0">
                <a:effectLst/>
                <a:latin typeface="Poppins" panose="00000500000000000000" pitchFamily="2" charset="0"/>
                <a:ea typeface="Calibri" panose="020F0502020204030204" pitchFamily="34" charset="0"/>
                <a:cs typeface="Poppins" panose="00000500000000000000" pitchFamily="2" charset="0"/>
              </a:rPr>
              <a:t>Review the Items and Attachments tabs to make sure that pricing is the most recent pricing.</a:t>
            </a:r>
          </a:p>
          <a:p>
            <a:pPr marL="1600200" marR="0" lvl="3" indent="-228600">
              <a:lnSpc>
                <a:spcPct val="107000"/>
              </a:lnSpc>
              <a:spcBef>
                <a:spcPts val="0"/>
              </a:spcBef>
              <a:spcAft>
                <a:spcPts val="0"/>
              </a:spcAft>
              <a:buFont typeface="+mj-lt"/>
              <a:buAutoNum type="arabicPeriod"/>
            </a:pPr>
            <a:r>
              <a:rPr lang="en-US" sz="1200" dirty="0">
                <a:effectLst/>
                <a:latin typeface="Poppins" panose="00000500000000000000" pitchFamily="2" charset="0"/>
                <a:ea typeface="Calibri" panose="020F0502020204030204" pitchFamily="34" charset="0"/>
                <a:cs typeface="Poppins" panose="00000500000000000000" pitchFamily="2" charset="0"/>
              </a:rPr>
              <a:t>Even if the vendor tells you provided pricing is current, it cannot be used if it is not approved by the State and in NJSTART)</a:t>
            </a:r>
          </a:p>
          <a:p>
            <a:pPr marL="1143000" marR="0" lvl="2" indent="-228600">
              <a:lnSpc>
                <a:spcPct val="107000"/>
              </a:lnSpc>
              <a:spcBef>
                <a:spcPts val="0"/>
              </a:spcBef>
              <a:spcAft>
                <a:spcPts val="0"/>
              </a:spcAft>
              <a:buFont typeface="+mj-lt"/>
              <a:buAutoNum type="romanLcPeriod"/>
            </a:pPr>
            <a:r>
              <a:rPr lang="en-US" sz="1200" dirty="0">
                <a:effectLst/>
                <a:latin typeface="Poppins" panose="00000500000000000000" pitchFamily="2" charset="0"/>
                <a:ea typeface="Calibri" panose="020F0502020204030204" pitchFamily="34" charset="0"/>
                <a:cs typeface="Poppins" panose="00000500000000000000" pitchFamily="2" charset="0"/>
              </a:rPr>
              <a:t>Validate that the items you want to purchase are the EXACT make/model/part/etc.. that is on the contract item list or price list.</a:t>
            </a:r>
          </a:p>
          <a:p>
            <a:pPr marL="342900" marR="0" lvl="0" indent="-342900">
              <a:lnSpc>
                <a:spcPct val="107000"/>
              </a:lnSpc>
              <a:spcBef>
                <a:spcPts val="0"/>
              </a:spcBef>
              <a:spcAft>
                <a:spcPts val="0"/>
              </a:spcAft>
              <a:buFont typeface="+mj-lt"/>
              <a:buAutoNum type="arabicParenR"/>
            </a:pPr>
            <a:r>
              <a:rPr lang="en-US" sz="1200" b="1" dirty="0">
                <a:effectLst/>
                <a:latin typeface="Poppins" panose="00000500000000000000" pitchFamily="2" charset="0"/>
                <a:ea typeface="Calibri" panose="020F0502020204030204" pitchFamily="34" charset="0"/>
                <a:cs typeface="Poppins" panose="00000500000000000000" pitchFamily="2" charset="0"/>
              </a:rPr>
              <a:t>Review the Vendor tab for vendor information:</a:t>
            </a:r>
          </a:p>
          <a:p>
            <a:pPr marL="742950" marR="0" lvl="1" indent="-285750">
              <a:lnSpc>
                <a:spcPct val="107000"/>
              </a:lnSpc>
              <a:spcBef>
                <a:spcPts val="0"/>
              </a:spcBef>
              <a:spcAft>
                <a:spcPts val="0"/>
              </a:spcAft>
              <a:buFont typeface="+mj-lt"/>
              <a:buAutoNum type="alphaLcPeriod"/>
            </a:pPr>
            <a:r>
              <a:rPr lang="en-US" sz="1200" dirty="0">
                <a:effectLst/>
                <a:latin typeface="Poppins" panose="00000500000000000000" pitchFamily="2" charset="0"/>
                <a:ea typeface="Calibri" panose="020F0502020204030204" pitchFamily="34" charset="0"/>
                <a:cs typeface="Poppins" panose="00000500000000000000" pitchFamily="2" charset="0"/>
              </a:rPr>
              <a:t>Review the Distributor sub tab to validate any (reseller/distributor/fulfillment partner)</a:t>
            </a:r>
          </a:p>
          <a:p>
            <a:pPr marL="1143000" marR="0" lvl="2" indent="-228600">
              <a:lnSpc>
                <a:spcPct val="107000"/>
              </a:lnSpc>
              <a:spcBef>
                <a:spcPts val="0"/>
              </a:spcBef>
              <a:spcAft>
                <a:spcPts val="0"/>
              </a:spcAft>
              <a:buFont typeface="+mj-lt"/>
              <a:buAutoNum type="romanLcPeriod"/>
            </a:pPr>
            <a:r>
              <a:rPr lang="en-US" sz="1200" dirty="0">
                <a:effectLst/>
                <a:latin typeface="Poppins" panose="00000500000000000000" pitchFamily="2" charset="0"/>
                <a:ea typeface="Calibri" panose="020F0502020204030204" pitchFamily="34" charset="0"/>
                <a:cs typeface="Poppins" panose="00000500000000000000" pitchFamily="2" charset="0"/>
              </a:rPr>
              <a:t>If a company is not listed, it cannot be used</a:t>
            </a:r>
          </a:p>
          <a:p>
            <a:pPr marL="342900" marR="0" lvl="0" indent="-342900">
              <a:lnSpc>
                <a:spcPct val="107000"/>
              </a:lnSpc>
              <a:spcBef>
                <a:spcPts val="0"/>
              </a:spcBef>
              <a:spcAft>
                <a:spcPts val="0"/>
              </a:spcAft>
              <a:buFont typeface="+mj-lt"/>
              <a:buAutoNum type="arabicParenR"/>
            </a:pPr>
            <a:r>
              <a:rPr lang="en-US" sz="1200" b="1" dirty="0">
                <a:effectLst/>
                <a:latin typeface="Poppins" panose="00000500000000000000" pitchFamily="2" charset="0"/>
                <a:ea typeface="Calibri" panose="020F0502020204030204" pitchFamily="34" charset="0"/>
                <a:cs typeface="Poppins" panose="00000500000000000000" pitchFamily="2" charset="0"/>
              </a:rPr>
              <a:t>Review the MBPO/contract Items tab for contract award and other clarifying information </a:t>
            </a:r>
          </a:p>
          <a:p>
            <a:pPr marL="342900" marR="0" lvl="0" indent="-342900">
              <a:lnSpc>
                <a:spcPct val="107000"/>
              </a:lnSpc>
              <a:spcBef>
                <a:spcPts val="0"/>
              </a:spcBef>
              <a:spcAft>
                <a:spcPts val="0"/>
              </a:spcAft>
              <a:buFont typeface="+mj-lt"/>
              <a:buAutoNum type="arabicParenR"/>
            </a:pPr>
            <a:r>
              <a:rPr lang="en-US" sz="1200" b="1" dirty="0">
                <a:effectLst/>
                <a:latin typeface="Poppins" panose="00000500000000000000" pitchFamily="2" charset="0"/>
                <a:ea typeface="Calibri" panose="020F0502020204030204" pitchFamily="34" charset="0"/>
                <a:cs typeface="Poppins" panose="00000500000000000000" pitchFamily="2" charset="0"/>
              </a:rPr>
              <a:t>Review the following documents found on the Attachments Tab </a:t>
            </a:r>
          </a:p>
          <a:p>
            <a:pPr marL="742950" lvl="1" indent="-285750">
              <a:lnSpc>
                <a:spcPct val="107000"/>
              </a:lnSpc>
              <a:buFont typeface="Arial" panose="020B0604020202020204" pitchFamily="34" charset="0"/>
              <a:buChar char="•"/>
            </a:pPr>
            <a:r>
              <a:rPr lang="en-US" sz="1200" i="1" dirty="0">
                <a:latin typeface="Poppins" panose="00000500000000000000" pitchFamily="2" charset="0"/>
                <a:ea typeface="Calibri" panose="020F0502020204030204" pitchFamily="34" charset="0"/>
                <a:cs typeface="Poppins" panose="00000500000000000000" pitchFamily="2" charset="0"/>
              </a:rPr>
              <a:t>Note, these best practices are meant to provide general guidance. Not every document will be present on every contract</a:t>
            </a:r>
          </a:p>
          <a:p>
            <a:pPr marL="742950" lvl="1" indent="-285750">
              <a:lnSpc>
                <a:spcPct val="107000"/>
              </a:lnSpc>
              <a:buFont typeface="Arial" panose="020B0604020202020204" pitchFamily="34" charset="0"/>
              <a:buChar char="•"/>
            </a:pPr>
            <a:r>
              <a:rPr lang="en-US" sz="1200" i="1" dirty="0">
                <a:latin typeface="Poppins" panose="00000500000000000000" pitchFamily="2" charset="0"/>
                <a:ea typeface="Calibri" panose="020F0502020204030204" pitchFamily="34" charset="0"/>
                <a:cs typeface="Poppins" panose="00000500000000000000" pitchFamily="2" charset="0"/>
              </a:rPr>
              <a:t>Always follow the outlined procedures and if you are uncertain of any legal requirements, consult your legal counsel</a:t>
            </a:r>
            <a:endParaRPr lang="en-US" sz="1200" i="1" dirty="0">
              <a:effectLst/>
              <a:latin typeface="Poppins" panose="00000500000000000000" pitchFamily="2" charset="0"/>
              <a:ea typeface="Calibri" panose="020F0502020204030204" pitchFamily="34" charset="0"/>
              <a:cs typeface="Poppins" panose="00000500000000000000" pitchFamily="2" charset="0"/>
            </a:endParaRPr>
          </a:p>
          <a:p>
            <a:pPr marL="800100" lvl="1" indent="-342900">
              <a:lnSpc>
                <a:spcPct val="107000"/>
              </a:lnSpc>
              <a:buFont typeface="+mj-lt"/>
              <a:buAutoNum type="alphaLcPeriod"/>
            </a:pPr>
            <a:r>
              <a:rPr lang="en-US" sz="1200" dirty="0">
                <a:effectLst/>
                <a:latin typeface="Poppins" panose="00000500000000000000" pitchFamily="2" charset="0"/>
                <a:ea typeface="Calibri" panose="020F0502020204030204" pitchFamily="34" charset="0"/>
                <a:cs typeface="Poppins" panose="00000500000000000000" pitchFamily="2" charset="0"/>
              </a:rPr>
              <a:t>Final Bid Solicitation</a:t>
            </a:r>
          </a:p>
          <a:p>
            <a:pPr marL="1143000" marR="0" lvl="2" indent="-228600">
              <a:lnSpc>
                <a:spcPct val="107000"/>
              </a:lnSpc>
              <a:spcBef>
                <a:spcPts val="0"/>
              </a:spcBef>
              <a:spcAft>
                <a:spcPts val="0"/>
              </a:spcAft>
              <a:buFont typeface="+mj-lt"/>
              <a:buAutoNum type="romanLcPeriod"/>
            </a:pPr>
            <a:r>
              <a:rPr lang="en-US" sz="1200" dirty="0">
                <a:effectLst/>
                <a:latin typeface="Poppins" panose="00000500000000000000" pitchFamily="2" charset="0"/>
                <a:ea typeface="Calibri" panose="020F0502020204030204" pitchFamily="34" charset="0"/>
                <a:cs typeface="Poppins" panose="00000500000000000000" pitchFamily="2" charset="0"/>
              </a:rPr>
              <a:t>Sometimes referred to Bid Solicitation, RFP, or Revised Bid Solicitation</a:t>
            </a:r>
          </a:p>
          <a:p>
            <a:pPr marL="742950" marR="0" lvl="1" indent="-285750">
              <a:lnSpc>
                <a:spcPct val="107000"/>
              </a:lnSpc>
              <a:spcBef>
                <a:spcPts val="0"/>
              </a:spcBef>
              <a:spcAft>
                <a:spcPts val="0"/>
              </a:spcAft>
              <a:buFont typeface="+mj-lt"/>
              <a:buAutoNum type="alphaLcPeriod"/>
            </a:pPr>
            <a:r>
              <a:rPr lang="en-US" sz="1200" dirty="0">
                <a:effectLst/>
                <a:latin typeface="Poppins" panose="00000500000000000000" pitchFamily="2" charset="0"/>
                <a:ea typeface="Calibri" panose="020F0502020204030204" pitchFamily="34" charset="0"/>
                <a:cs typeface="Poppins" panose="00000500000000000000" pitchFamily="2" charset="0"/>
              </a:rPr>
              <a:t>For National Cooperative Contracts review Participating Addendum</a:t>
            </a:r>
          </a:p>
          <a:p>
            <a:pPr marL="742950" marR="0" lvl="1" indent="-285750">
              <a:lnSpc>
                <a:spcPct val="107000"/>
              </a:lnSpc>
              <a:spcBef>
                <a:spcPts val="0"/>
              </a:spcBef>
              <a:spcAft>
                <a:spcPts val="0"/>
              </a:spcAft>
              <a:buFont typeface="+mj-lt"/>
              <a:buAutoNum type="alphaLcPeriod"/>
            </a:pPr>
            <a:r>
              <a:rPr lang="en-US" sz="1200" dirty="0">
                <a:effectLst/>
                <a:latin typeface="Poppins" panose="00000500000000000000" pitchFamily="2" charset="0"/>
                <a:ea typeface="Calibri" panose="020F0502020204030204" pitchFamily="34" charset="0"/>
                <a:cs typeface="Poppins" panose="00000500000000000000" pitchFamily="2" charset="0"/>
              </a:rPr>
              <a:t>For GSA contracts, review RFQ if available</a:t>
            </a:r>
          </a:p>
          <a:p>
            <a:pPr marL="742950" marR="0" lvl="1" indent="-285750">
              <a:lnSpc>
                <a:spcPct val="107000"/>
              </a:lnSpc>
              <a:spcBef>
                <a:spcPts val="0"/>
              </a:spcBef>
              <a:spcAft>
                <a:spcPts val="0"/>
              </a:spcAft>
              <a:buFont typeface="+mj-lt"/>
              <a:buAutoNum type="alphaLcPeriod"/>
            </a:pPr>
            <a:r>
              <a:rPr lang="en-US" sz="1200" dirty="0">
                <a:effectLst/>
                <a:latin typeface="Poppins" panose="00000500000000000000" pitchFamily="2" charset="0"/>
                <a:ea typeface="Calibri" panose="020F0502020204030204" pitchFamily="34" charset="0"/>
                <a:cs typeface="Poppins" panose="00000500000000000000" pitchFamily="2" charset="0"/>
              </a:rPr>
              <a:t>Method Of Operations </a:t>
            </a:r>
          </a:p>
          <a:p>
            <a:pPr marL="742950" marR="0" lvl="1" indent="-285750">
              <a:lnSpc>
                <a:spcPct val="107000"/>
              </a:lnSpc>
              <a:spcBef>
                <a:spcPts val="0"/>
              </a:spcBef>
              <a:spcAft>
                <a:spcPts val="0"/>
              </a:spcAft>
              <a:buFont typeface="+mj-lt"/>
              <a:buAutoNum type="alphaLcPeriod"/>
            </a:pPr>
            <a:r>
              <a:rPr lang="en-US" sz="1200" dirty="0">
                <a:effectLst/>
                <a:latin typeface="Poppins" panose="00000500000000000000" pitchFamily="2" charset="0"/>
                <a:ea typeface="Calibri" panose="020F0502020204030204" pitchFamily="34" charset="0"/>
                <a:cs typeface="Poppins" panose="00000500000000000000" pitchFamily="2" charset="0"/>
              </a:rPr>
              <a:t>At a Glance</a:t>
            </a:r>
          </a:p>
          <a:p>
            <a:pPr marL="742950" marR="0" lvl="1" indent="-285750">
              <a:lnSpc>
                <a:spcPct val="107000"/>
              </a:lnSpc>
              <a:spcBef>
                <a:spcPts val="0"/>
              </a:spcBef>
              <a:spcAft>
                <a:spcPts val="0"/>
              </a:spcAft>
              <a:buFont typeface="+mj-lt"/>
              <a:buAutoNum type="alphaLcPeriod"/>
            </a:pPr>
            <a:r>
              <a:rPr lang="en-US" sz="1200" dirty="0">
                <a:effectLst/>
                <a:latin typeface="Poppins" panose="00000500000000000000" pitchFamily="2" charset="0"/>
                <a:ea typeface="Calibri" panose="020F0502020204030204" pitchFamily="34" charset="0"/>
                <a:cs typeface="Poppins" panose="00000500000000000000" pitchFamily="2" charset="0"/>
              </a:rPr>
              <a:t>Award Summary </a:t>
            </a:r>
          </a:p>
          <a:p>
            <a:pPr marL="742950" marR="0" lvl="1" indent="-285750">
              <a:lnSpc>
                <a:spcPct val="107000"/>
              </a:lnSpc>
              <a:spcBef>
                <a:spcPts val="0"/>
              </a:spcBef>
              <a:spcAft>
                <a:spcPts val="0"/>
              </a:spcAft>
              <a:buFont typeface="+mj-lt"/>
              <a:buAutoNum type="alphaLcPeriod"/>
            </a:pPr>
            <a:r>
              <a:rPr lang="en-US" sz="1200" dirty="0">
                <a:effectLst/>
                <a:latin typeface="Poppins" panose="00000500000000000000" pitchFamily="2" charset="0"/>
                <a:ea typeface="Calibri" panose="020F0502020204030204" pitchFamily="34" charset="0"/>
                <a:cs typeface="Poppins" panose="00000500000000000000" pitchFamily="2" charset="0"/>
              </a:rPr>
              <a:t>Price List</a:t>
            </a:r>
          </a:p>
          <a:p>
            <a:pPr marL="742950" marR="0" lvl="1" indent="-285750">
              <a:lnSpc>
                <a:spcPct val="107000"/>
              </a:lnSpc>
              <a:spcBef>
                <a:spcPts val="0"/>
              </a:spcBef>
              <a:spcAft>
                <a:spcPts val="0"/>
              </a:spcAft>
              <a:buFont typeface="+mj-lt"/>
              <a:buAutoNum type="alphaLcPeriod"/>
            </a:pPr>
            <a:r>
              <a:rPr lang="en-US" sz="1200" dirty="0">
                <a:effectLst/>
                <a:latin typeface="Poppins" panose="00000500000000000000" pitchFamily="2" charset="0"/>
                <a:ea typeface="Calibri" panose="020F0502020204030204" pitchFamily="34" charset="0"/>
                <a:cs typeface="Poppins" panose="00000500000000000000" pitchFamily="2" charset="0"/>
              </a:rPr>
              <a:t>Every contract will have some combination of these documents </a:t>
            </a:r>
          </a:p>
          <a:p>
            <a:pPr marL="742950" marR="0" lvl="1" indent="-285750">
              <a:lnSpc>
                <a:spcPct val="107000"/>
              </a:lnSpc>
              <a:spcBef>
                <a:spcPts val="0"/>
              </a:spcBef>
              <a:spcAft>
                <a:spcPts val="0"/>
              </a:spcAft>
              <a:buFont typeface="+mj-lt"/>
              <a:buAutoNum type="alphaLcPeriod"/>
            </a:pPr>
            <a:r>
              <a:rPr lang="en-US" sz="1200" dirty="0">
                <a:effectLst/>
                <a:latin typeface="Poppins" panose="00000500000000000000" pitchFamily="2" charset="0"/>
                <a:ea typeface="Calibri" panose="020F0502020204030204" pitchFamily="34" charset="0"/>
                <a:cs typeface="Poppins" panose="00000500000000000000" pitchFamily="2" charset="0"/>
              </a:rPr>
              <a:t>Understand how to use the contract and quote requirements </a:t>
            </a:r>
          </a:p>
          <a:p>
            <a:pPr marL="1200150" lvl="2" indent="-285750">
              <a:lnSpc>
                <a:spcPct val="107000"/>
              </a:lnSpc>
              <a:buFont typeface="+mj-lt"/>
              <a:buAutoNum type="alphaLcPeriod"/>
            </a:pPr>
            <a:r>
              <a:rPr lang="en-US" sz="1200" dirty="0">
                <a:effectLst/>
                <a:latin typeface="Poppins" panose="00000500000000000000" pitchFamily="2" charset="0"/>
                <a:ea typeface="Calibri" panose="020F0502020204030204" pitchFamily="34" charset="0"/>
                <a:cs typeface="Poppins" panose="00000500000000000000" pitchFamily="2" charset="0"/>
              </a:rPr>
              <a:t>This is critical with multi-vendor awards </a:t>
            </a:r>
          </a:p>
          <a:p>
            <a:pPr marL="342900" indent="-342900">
              <a:lnSpc>
                <a:spcPct val="107000"/>
              </a:lnSpc>
              <a:buFont typeface="+mj-lt"/>
              <a:buAutoNum type="arabicParenR"/>
            </a:pPr>
            <a:r>
              <a:rPr lang="en-US" sz="1200" b="1" dirty="0">
                <a:effectLst/>
                <a:latin typeface="Poppins" panose="00000500000000000000" pitchFamily="2" charset="0"/>
                <a:ea typeface="Calibri"/>
                <a:cs typeface="Poppins" panose="00000500000000000000" pitchFamily="2" charset="0"/>
              </a:rPr>
              <a:t>Associated </a:t>
            </a:r>
            <a:r>
              <a:rPr lang="en-US" sz="1200" b="1" dirty="0">
                <a:latin typeface="Poppins" panose="00000500000000000000" pitchFamily="2" charset="0"/>
                <a:ea typeface="Calibri"/>
                <a:cs typeface="Poppins" panose="00000500000000000000" pitchFamily="2" charset="0"/>
              </a:rPr>
              <a:t>items </a:t>
            </a:r>
            <a:r>
              <a:rPr lang="en-US" sz="1200" b="1" dirty="0">
                <a:effectLst/>
                <a:latin typeface="Poppins" panose="00000500000000000000" pitchFamily="2" charset="0"/>
                <a:ea typeface="Calibri"/>
                <a:cs typeface="Poppins" panose="00000500000000000000" pitchFamily="2" charset="0"/>
              </a:rPr>
              <a:t>that are NOT on State contract should have a separate quote </a:t>
            </a:r>
            <a:r>
              <a:rPr lang="en-US" sz="1200" b="1" dirty="0">
                <a:latin typeface="Poppins" panose="00000500000000000000" pitchFamily="2" charset="0"/>
                <a:ea typeface="Calibri"/>
                <a:cs typeface="Poppins" panose="00000500000000000000" pitchFamily="2" charset="0"/>
              </a:rPr>
              <a:t>and/or</a:t>
            </a:r>
            <a:r>
              <a:rPr lang="en-US" sz="1200" b="1" dirty="0">
                <a:effectLst/>
                <a:latin typeface="Poppins" panose="00000500000000000000" pitchFamily="2" charset="0"/>
                <a:ea typeface="Calibri"/>
                <a:cs typeface="Poppins" panose="00000500000000000000" pitchFamily="2" charset="0"/>
              </a:rPr>
              <a:t> a separate purchase order.</a:t>
            </a:r>
            <a:r>
              <a:rPr lang="en-US" sz="1200" b="1" dirty="0">
                <a:latin typeface="Poppins" panose="00000500000000000000" pitchFamily="2" charset="0"/>
                <a:ea typeface="Calibri"/>
                <a:cs typeface="Poppins" panose="00000500000000000000" pitchFamily="2" charset="0"/>
              </a:rPr>
              <a:t> </a:t>
            </a:r>
            <a:endParaRPr lang="en-US" sz="1200" b="1" dirty="0">
              <a:effectLst/>
              <a:latin typeface="Poppins" panose="00000500000000000000" pitchFamily="2" charset="0"/>
              <a:ea typeface="Calibri" panose="020F0502020204030204" pitchFamily="34" charset="0"/>
              <a:cs typeface="Poppins" panose="00000500000000000000" pitchFamily="2" charset="0"/>
            </a:endParaRPr>
          </a:p>
          <a:p>
            <a:pPr marL="342900" marR="0" lvl="0" indent="-342900">
              <a:lnSpc>
                <a:spcPct val="107000"/>
              </a:lnSpc>
              <a:spcBef>
                <a:spcPts val="0"/>
              </a:spcBef>
              <a:spcAft>
                <a:spcPts val="0"/>
              </a:spcAft>
              <a:buFont typeface="+mj-lt"/>
              <a:buAutoNum type="arabicParenR"/>
            </a:pPr>
            <a:r>
              <a:rPr lang="en-US" sz="1200" b="1" dirty="0">
                <a:effectLst/>
                <a:latin typeface="Poppins" panose="00000500000000000000" pitchFamily="2" charset="0"/>
                <a:ea typeface="Calibri" panose="020F0502020204030204" pitchFamily="34" charset="0"/>
                <a:cs typeface="Poppins" panose="00000500000000000000" pitchFamily="2" charset="0"/>
              </a:rPr>
              <a:t>Every purchase order </a:t>
            </a:r>
            <a:r>
              <a:rPr lang="en-US" sz="1200" b="1" dirty="0">
                <a:latin typeface="Poppins" panose="00000500000000000000" pitchFamily="2" charset="0"/>
                <a:ea typeface="Calibri" panose="020F0502020204030204" pitchFamily="34" charset="0"/>
                <a:cs typeface="Poppins" panose="00000500000000000000" pitchFamily="2" charset="0"/>
              </a:rPr>
              <a:t>must</a:t>
            </a:r>
            <a:r>
              <a:rPr lang="en-US" sz="1200" b="1" dirty="0">
                <a:effectLst/>
                <a:latin typeface="Poppins" panose="00000500000000000000" pitchFamily="2" charset="0"/>
                <a:ea typeface="Calibri" panose="020F0502020204030204" pitchFamily="34" charset="0"/>
                <a:cs typeface="Poppins" panose="00000500000000000000" pitchFamily="2" charset="0"/>
              </a:rPr>
              <a:t> include:</a:t>
            </a:r>
          </a:p>
          <a:p>
            <a:pPr marL="742950" marR="0" lvl="1" indent="-285750">
              <a:lnSpc>
                <a:spcPct val="107000"/>
              </a:lnSpc>
              <a:spcBef>
                <a:spcPts val="0"/>
              </a:spcBef>
              <a:spcAft>
                <a:spcPts val="0"/>
              </a:spcAft>
              <a:buFont typeface="+mj-lt"/>
              <a:buAutoNum type="alphaLcPeriod"/>
            </a:pPr>
            <a:r>
              <a:rPr lang="en-US" sz="1200" dirty="0">
                <a:effectLst/>
                <a:latin typeface="Poppins" panose="00000500000000000000" pitchFamily="2" charset="0"/>
                <a:ea typeface="Calibri" panose="020F0502020204030204" pitchFamily="34" charset="0"/>
                <a:cs typeface="Poppins" panose="00000500000000000000" pitchFamily="2" charset="0"/>
              </a:rPr>
              <a:t>NJ Cooperative Purchasing System Number “NJAC 5:34-7.29”</a:t>
            </a:r>
          </a:p>
          <a:p>
            <a:pPr marL="742950" marR="0" lvl="1" indent="-285750">
              <a:lnSpc>
                <a:spcPct val="107000"/>
              </a:lnSpc>
              <a:spcBef>
                <a:spcPts val="0"/>
              </a:spcBef>
              <a:spcAft>
                <a:spcPts val="800"/>
              </a:spcAft>
              <a:buFont typeface="+mj-lt"/>
              <a:buAutoNum type="alphaLcPeriod"/>
            </a:pPr>
            <a:r>
              <a:rPr lang="en-US" sz="1200" dirty="0">
                <a:effectLst/>
                <a:latin typeface="Poppins" panose="00000500000000000000" pitchFamily="2" charset="0"/>
                <a:ea typeface="Calibri" panose="020F0502020204030204" pitchFamily="34" charset="0"/>
                <a:cs typeface="Poppins" panose="00000500000000000000" pitchFamily="2" charset="0"/>
              </a:rPr>
              <a:t>SONJ Contract Number (</a:t>
            </a:r>
            <a:r>
              <a:rPr lang="en-US" sz="1200" u="sng" dirty="0">
                <a:effectLst/>
                <a:latin typeface="Poppins" panose="00000500000000000000" pitchFamily="2" charset="0"/>
                <a:ea typeface="Calibri" panose="020F0502020204030204" pitchFamily="34" charset="0"/>
                <a:cs typeface="Poppins" panose="00000500000000000000" pitchFamily="2" charset="0"/>
              </a:rPr>
              <a:t>must be on all vendor quotes you receive</a:t>
            </a:r>
            <a:r>
              <a:rPr lang="en-US" sz="1300" dirty="0">
                <a:effectLst/>
                <a:latin typeface="Poppins" panose="00000500000000000000" pitchFamily="2" charset="0"/>
                <a:ea typeface="Calibri" panose="020F0502020204030204" pitchFamily="34" charset="0"/>
                <a:cs typeface="Poppins" panose="00000500000000000000" pitchFamily="2" charset="0"/>
              </a:rPr>
              <a:t>) </a:t>
            </a:r>
          </a:p>
        </p:txBody>
      </p:sp>
      <p:sp>
        <p:nvSpPr>
          <p:cNvPr id="2" name="Wave 1">
            <a:extLst>
              <a:ext uri="{FF2B5EF4-FFF2-40B4-BE49-F238E27FC236}">
                <a16:creationId xmlns:a16="http://schemas.microsoft.com/office/drawing/2014/main" id="{BD2311E9-A5A2-D9EA-B87D-D4B3F293E123}"/>
              </a:ext>
            </a:extLst>
          </p:cNvPr>
          <p:cNvSpPr/>
          <p:nvPr/>
        </p:nvSpPr>
        <p:spPr>
          <a:xfrm>
            <a:off x="8682273" y="3528646"/>
            <a:ext cx="3314873" cy="2537175"/>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kern="0" dirty="0">
                <a:solidFill>
                  <a:schemeClr val="tx1"/>
                </a:solidFill>
                <a:effectLst/>
                <a:latin typeface="Poppins" panose="00000500000000000000" pitchFamily="2" charset="0"/>
                <a:ea typeface="Times New Roman" panose="02020603050405020304" pitchFamily="18" charset="0"/>
                <a:cs typeface="Poppins" panose="00000500000000000000" pitchFamily="2" charset="0"/>
              </a:rPr>
              <a:t>REMEMBER TO ALWAYS FOLLOW YOUR LOCAL PUBLIC PURCHASING GUIDELINES!</a:t>
            </a:r>
            <a:endParaRPr lang="en-US" sz="1600" kern="100" dirty="0">
              <a:solidFill>
                <a:schemeClr val="tx1"/>
              </a:solidFill>
              <a:effectLst/>
              <a:latin typeface="Poppins" panose="00000500000000000000" pitchFamily="2" charset="0"/>
              <a:ea typeface="Aptos" panose="020B0004020202020204" pitchFamily="34" charset="0"/>
              <a:cs typeface="Poppins" panose="00000500000000000000" pitchFamily="2" charset="0"/>
            </a:endParaRPr>
          </a:p>
          <a:p>
            <a:pPr algn="ctr"/>
            <a:endParaRPr lang="en-US" dirty="0"/>
          </a:p>
        </p:txBody>
      </p:sp>
    </p:spTree>
    <p:extLst>
      <p:ext uri="{BB962C8B-B14F-4D97-AF65-F5344CB8AC3E}">
        <p14:creationId xmlns:p14="http://schemas.microsoft.com/office/powerpoint/2010/main" val="1963666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B5E2963-4E48-14CB-596D-40D148F7531F}"/>
              </a:ext>
            </a:extLst>
          </p:cNvPr>
          <p:cNvSpPr>
            <a:spLocks noGrp="1"/>
          </p:cNvSpPr>
          <p:nvPr>
            <p:ph type="title"/>
          </p:nvPr>
        </p:nvSpPr>
        <p:spPr>
          <a:xfrm>
            <a:off x="839788" y="457200"/>
            <a:ext cx="8718280" cy="531812"/>
          </a:xfrm>
        </p:spPr>
        <p:txBody>
          <a:bodyPr>
            <a:noAutofit/>
          </a:bodyPr>
          <a:lstStyle/>
          <a:p>
            <a:pPr algn="ctr"/>
            <a:r>
              <a:rPr lang="en-US" sz="2800" b="1" dirty="0">
                <a:solidFill>
                  <a:srgbClr val="2C3990"/>
                </a:solidFill>
                <a:latin typeface="Poppins SemiBold" panose="00000700000000000000" pitchFamily="2" charset="0"/>
                <a:cs typeface="Poppins SemiBold" panose="00000700000000000000" pitchFamily="2" charset="0"/>
              </a:rPr>
              <a:t>Let's Take a Look Together!</a:t>
            </a:r>
            <a:endParaRPr lang="en-US" sz="2800" dirty="0">
              <a:solidFill>
                <a:srgbClr val="2C3990"/>
              </a:solidFill>
              <a:latin typeface="Poppins SemiBold" panose="00000700000000000000" pitchFamily="2" charset="0"/>
              <a:cs typeface="Poppins SemiBold" panose="00000700000000000000" pitchFamily="2" charset="0"/>
            </a:endParaRPr>
          </a:p>
        </p:txBody>
      </p:sp>
      <p:sp>
        <p:nvSpPr>
          <p:cNvPr id="5" name="Picture Placeholder 4">
            <a:extLst>
              <a:ext uri="{FF2B5EF4-FFF2-40B4-BE49-F238E27FC236}">
                <a16:creationId xmlns:a16="http://schemas.microsoft.com/office/drawing/2014/main" id="{27C9D7E0-7A48-A1FC-1A95-E0C08B5ED5DF}"/>
              </a:ext>
            </a:extLst>
          </p:cNvPr>
          <p:cNvSpPr>
            <a:spLocks noGrp="1"/>
          </p:cNvSpPr>
          <p:nvPr>
            <p:ph type="pic" idx="1"/>
          </p:nvPr>
        </p:nvSpPr>
        <p:spPr>
          <a:xfrm>
            <a:off x="3265714" y="1319842"/>
            <a:ext cx="8405825" cy="4549146"/>
          </a:xfrm>
        </p:spPr>
        <p:txBody>
          <a:bodyPr>
            <a:normAutofit lnSpcReduction="10000"/>
          </a:bodyPr>
          <a:lstStyle/>
          <a:p>
            <a:pPr marL="285750" indent="-285750">
              <a:buFont typeface="Arial" panose="020B0604020202020204" pitchFamily="34" charset="0"/>
              <a:buChar char="•"/>
            </a:pPr>
            <a:r>
              <a:rPr lang="en-CA" sz="1800" dirty="0">
                <a:latin typeface="Poppins" panose="00000500000000000000" pitchFamily="2" charset="0"/>
                <a:cs typeface="Poppins" panose="00000500000000000000" pitchFamily="2" charset="0"/>
              </a:rPr>
              <a:t>Be sure to login to </a:t>
            </a:r>
            <a:r>
              <a:rPr lang="en-CA" sz="1800" dirty="0">
                <a:latin typeface="Poppins" panose="00000500000000000000" pitchFamily="2" charset="0"/>
                <a:cs typeface="Poppins" panose="00000500000000000000" pitchFamily="2" charset="0"/>
                <a:hlinkClick r:id="rId3"/>
              </a:rPr>
              <a:t>https://www.njstart.gov</a:t>
            </a:r>
            <a:r>
              <a:rPr lang="en-CA" sz="1800" dirty="0">
                <a:latin typeface="Poppins" panose="00000500000000000000" pitchFamily="2" charset="0"/>
                <a:cs typeface="Poppins" panose="00000500000000000000" pitchFamily="2" charset="0"/>
              </a:rPr>
              <a:t>  to get the best search experience</a:t>
            </a:r>
          </a:p>
          <a:p>
            <a:pPr marL="285750" indent="-285750">
              <a:buFont typeface="Arial" panose="020B0604020202020204" pitchFamily="34" charset="0"/>
              <a:buChar char="•"/>
            </a:pPr>
            <a:r>
              <a:rPr lang="en-US" sz="1800" dirty="0">
                <a:latin typeface="Poppins" panose="00000500000000000000" pitchFamily="2" charset="0"/>
                <a:cs typeface="Poppins" panose="00000500000000000000" pitchFamily="2" charset="0"/>
              </a:rPr>
              <a:t>Use the Advanced Search feature to filter for cooperative contracts </a:t>
            </a:r>
          </a:p>
          <a:p>
            <a:pPr marL="285750" indent="-285750">
              <a:buFont typeface="Arial" panose="020B0604020202020204" pitchFamily="34" charset="0"/>
              <a:buChar char="•"/>
            </a:pPr>
            <a:r>
              <a:rPr lang="en-US" sz="1800" dirty="0">
                <a:latin typeface="Poppins" panose="00000500000000000000" pitchFamily="2" charset="0"/>
                <a:cs typeface="Poppins" panose="00000500000000000000" pitchFamily="2" charset="0"/>
              </a:rPr>
              <a:t>Remember, in NJSTART contracts are called blankets!</a:t>
            </a:r>
          </a:p>
          <a:p>
            <a:pPr marL="285750" indent="-285750">
              <a:buFont typeface="Arial" panose="020B0604020202020204" pitchFamily="34" charset="0"/>
              <a:buChar char="•"/>
            </a:pPr>
            <a:r>
              <a:rPr lang="en-CA" sz="1800" dirty="0">
                <a:latin typeface="Poppins" panose="00000500000000000000" pitchFamily="2" charset="0"/>
                <a:cs typeface="Poppins" panose="00000500000000000000" pitchFamily="2" charset="0"/>
              </a:rPr>
              <a:t>Take advantage of viewing contracts with easy-to-use punch outs</a:t>
            </a:r>
            <a:endParaRPr lang="en-US" sz="18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800" dirty="0">
                <a:latin typeface="Poppins" panose="00000500000000000000" pitchFamily="2" charset="0"/>
                <a:cs typeface="Poppins" panose="00000500000000000000" pitchFamily="2" charset="0"/>
              </a:rPr>
              <a:t>The Items and Attachments Tabs have the most information needed to learn about the contract </a:t>
            </a:r>
          </a:p>
          <a:p>
            <a:pPr marL="285750" indent="-285750">
              <a:buFont typeface="Arial" panose="020B0604020202020204" pitchFamily="34" charset="0"/>
              <a:buChar char="•"/>
            </a:pPr>
            <a:r>
              <a:rPr lang="en-US" sz="1800" dirty="0">
                <a:latin typeface="Poppins" panose="00000500000000000000" pitchFamily="2" charset="0"/>
                <a:cs typeface="Poppins" panose="00000500000000000000" pitchFamily="2" charset="0"/>
              </a:rPr>
              <a:t>Monitor DPP’s website for important updates: </a:t>
            </a:r>
            <a:r>
              <a:rPr lang="en-US" sz="1800" dirty="0">
                <a:latin typeface="Poppins" panose="00000500000000000000" pitchFamily="2" charset="0"/>
                <a:cs typeface="Poppins" panose="00000500000000000000" pitchFamily="2" charset="0"/>
                <a:hlinkClick r:id="rId4"/>
              </a:rPr>
              <a:t>https://www.state.nj.us/treasury/purchase/</a:t>
            </a:r>
            <a:endParaRPr lang="en-US" sz="18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CA" sz="1800" dirty="0">
                <a:latin typeface="Poppins" panose="00000500000000000000" pitchFamily="2" charset="0"/>
                <a:cs typeface="Poppins" panose="00000500000000000000" pitchFamily="2" charset="0"/>
              </a:rPr>
              <a:t>Monitor the NJSTART Info page for resources and contract guides: </a:t>
            </a:r>
            <a:r>
              <a:rPr lang="en-US" sz="1800" dirty="0">
                <a:latin typeface="Poppins" panose="00000500000000000000" pitchFamily="2" charset="0"/>
                <a:cs typeface="Poppins" panose="00000500000000000000" pitchFamily="2" charset="0"/>
                <a:hlinkClick r:id="rId5"/>
              </a:rPr>
              <a:t>https://www.njstart.info</a:t>
            </a:r>
            <a:endParaRPr lang="en-US" sz="18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800" dirty="0">
                <a:effectLst/>
                <a:latin typeface="Poppins" panose="00000500000000000000" pitchFamily="2" charset="0"/>
                <a:ea typeface="Aptos" panose="020B0004020202020204" pitchFamily="34" charset="0"/>
                <a:cs typeface="Poppins" panose="00000500000000000000" pitchFamily="2" charset="0"/>
              </a:rPr>
              <a:t>Non-State Agency Users with log in credentials to the NJSTART system are NOT able to reset their passwords themselves.  If you need your password reset, please contact </a:t>
            </a:r>
            <a:r>
              <a:rPr lang="en-US" sz="1800" u="sng" dirty="0">
                <a:solidFill>
                  <a:srgbClr val="0563C1"/>
                </a:solidFill>
                <a:effectLst/>
                <a:latin typeface="Poppins" panose="00000500000000000000" pitchFamily="2" charset="0"/>
                <a:ea typeface="Aptos" panose="020B0004020202020204" pitchFamily="34" charset="0"/>
                <a:cs typeface="Poppins" panose="00000500000000000000" pitchFamily="2" charset="0"/>
                <a:hlinkClick r:id="rId6"/>
              </a:rPr>
              <a:t>coop-njstart@mdfcommerce.com</a:t>
            </a:r>
            <a:r>
              <a:rPr lang="en-US" sz="1800" dirty="0">
                <a:effectLst/>
                <a:latin typeface="Poppins" panose="00000500000000000000" pitchFamily="2" charset="0"/>
                <a:ea typeface="Aptos" panose="020B0004020202020204" pitchFamily="34" charset="0"/>
                <a:cs typeface="Poppins" panose="00000500000000000000" pitchFamily="2" charset="0"/>
              </a:rPr>
              <a:t> and your password will be reset, and a new temporary password will be generated.</a:t>
            </a:r>
          </a:p>
          <a:p>
            <a:endParaRPr lang="en-US" sz="1600" dirty="0">
              <a:latin typeface="Poppins" panose="00000500000000000000" pitchFamily="2" charset="0"/>
              <a:cs typeface="Poppins" panose="00000500000000000000" pitchFamily="2" charset="0"/>
            </a:endParaRPr>
          </a:p>
          <a:p>
            <a:endParaRPr lang="en-US" dirty="0"/>
          </a:p>
        </p:txBody>
      </p:sp>
      <p:sp>
        <p:nvSpPr>
          <p:cNvPr id="6" name="Text Placeholder 5">
            <a:extLst>
              <a:ext uri="{FF2B5EF4-FFF2-40B4-BE49-F238E27FC236}">
                <a16:creationId xmlns:a16="http://schemas.microsoft.com/office/drawing/2014/main" id="{A712D49B-473C-FC1A-6A8D-F28342313F89}"/>
              </a:ext>
            </a:extLst>
          </p:cNvPr>
          <p:cNvSpPr>
            <a:spLocks noGrp="1"/>
          </p:cNvSpPr>
          <p:nvPr>
            <p:ph type="body" sz="half" idx="2"/>
          </p:nvPr>
        </p:nvSpPr>
        <p:spPr>
          <a:xfrm>
            <a:off x="839789" y="1319842"/>
            <a:ext cx="2425926" cy="4549146"/>
          </a:xfrm>
          <a:solidFill>
            <a:srgbClr val="1B2D73"/>
          </a:solidFill>
        </p:spPr>
        <p:txBody>
          <a:bodyPr>
            <a:normAutofit/>
          </a:bodyPr>
          <a:lstStyle/>
          <a:p>
            <a:pPr algn="ctr"/>
            <a:endParaRPr lang="en-US" sz="4000">
              <a:solidFill>
                <a:schemeClr val="bg1"/>
              </a:solidFill>
            </a:endParaRPr>
          </a:p>
          <a:p>
            <a:pPr algn="ctr"/>
            <a:r>
              <a:rPr lang="en-US" sz="4000">
                <a:solidFill>
                  <a:schemeClr val="bg1"/>
                </a:solidFill>
                <a:latin typeface="Poppins" panose="00000500000000000000" pitchFamily="2" charset="0"/>
                <a:cs typeface="Poppins" panose="00000500000000000000" pitchFamily="2" charset="0"/>
              </a:rPr>
              <a:t>Some helpful tips when using NJSTART</a:t>
            </a:r>
          </a:p>
        </p:txBody>
      </p:sp>
      <p:pic>
        <p:nvPicPr>
          <p:cNvPr id="2" name="Picture 1" descr="Logo&#10;&#10;Description automatically generated">
            <a:extLst>
              <a:ext uri="{FF2B5EF4-FFF2-40B4-BE49-F238E27FC236}">
                <a16:creationId xmlns:a16="http://schemas.microsoft.com/office/drawing/2014/main" id="{7E7D2617-52A0-337A-C747-90E69F6CFB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4368" y="6199253"/>
            <a:ext cx="2336800" cy="623147"/>
          </a:xfrm>
          <a:prstGeom prst="rect">
            <a:avLst/>
          </a:prstGeom>
        </p:spPr>
      </p:pic>
    </p:spTree>
    <p:extLst>
      <p:ext uri="{BB962C8B-B14F-4D97-AF65-F5344CB8AC3E}">
        <p14:creationId xmlns:p14="http://schemas.microsoft.com/office/powerpoint/2010/main" val="3426264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B5E2963-4E48-14CB-596D-40D148F7531F}"/>
              </a:ext>
            </a:extLst>
          </p:cNvPr>
          <p:cNvSpPr>
            <a:spLocks noGrp="1"/>
          </p:cNvSpPr>
          <p:nvPr>
            <p:ph type="title"/>
          </p:nvPr>
        </p:nvSpPr>
        <p:spPr>
          <a:xfrm>
            <a:off x="542668" y="230741"/>
            <a:ext cx="11068593" cy="694545"/>
          </a:xfrm>
        </p:spPr>
        <p:txBody>
          <a:bodyPr>
            <a:noAutofit/>
          </a:bodyPr>
          <a:lstStyle/>
          <a:p>
            <a:pPr algn="ctr"/>
            <a:r>
              <a:rPr lang="en-US" sz="2800" cap="none">
                <a:solidFill>
                  <a:srgbClr val="2C3990"/>
                </a:solidFill>
                <a:latin typeface="Poppins SemiBold" panose="00000700000000000000" pitchFamily="2" charset="0"/>
                <a:cs typeface="Poppins SemiBold" panose="00000700000000000000" pitchFamily="2" charset="0"/>
              </a:rPr>
              <a:t>What we covered </a:t>
            </a:r>
            <a:endParaRPr lang="en-US" sz="2800">
              <a:solidFill>
                <a:srgbClr val="2C3990"/>
              </a:solidFill>
              <a:latin typeface="Poppins SemiBold" panose="00000700000000000000" pitchFamily="2" charset="0"/>
              <a:cs typeface="Poppins SemiBold" panose="00000700000000000000" pitchFamily="2" charset="0"/>
            </a:endParaRPr>
          </a:p>
        </p:txBody>
      </p:sp>
      <p:graphicFrame>
        <p:nvGraphicFramePr>
          <p:cNvPr id="18" name="TextBox 15">
            <a:extLst>
              <a:ext uri="{FF2B5EF4-FFF2-40B4-BE49-F238E27FC236}">
                <a16:creationId xmlns:a16="http://schemas.microsoft.com/office/drawing/2014/main" id="{B45C893D-35E1-6D7B-77A6-31A2575EBD17}"/>
              </a:ext>
            </a:extLst>
          </p:cNvPr>
          <p:cNvGraphicFramePr/>
          <p:nvPr>
            <p:extLst>
              <p:ext uri="{D42A27DB-BD31-4B8C-83A1-F6EECF244321}">
                <p14:modId xmlns:p14="http://schemas.microsoft.com/office/powerpoint/2010/main" val="3675520271"/>
              </p:ext>
            </p:extLst>
          </p:nvPr>
        </p:nvGraphicFramePr>
        <p:xfrm>
          <a:off x="370832" y="827903"/>
          <a:ext cx="11294128" cy="5174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0357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9D05D-8A60-AD6E-4317-3041273A63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A0670B-BE8A-26A3-8962-62472A0E22C3}"/>
              </a:ext>
            </a:extLst>
          </p:cNvPr>
          <p:cNvSpPr>
            <a:spLocks noGrp="1"/>
          </p:cNvSpPr>
          <p:nvPr>
            <p:ph type="ctrTitle"/>
          </p:nvPr>
        </p:nvSpPr>
        <p:spPr>
          <a:xfrm>
            <a:off x="5447071" y="3429000"/>
            <a:ext cx="6646606" cy="1919749"/>
          </a:xfrm>
        </p:spPr>
        <p:txBody>
          <a:bodyPr/>
          <a:lstStyle/>
          <a:p>
            <a:pPr marL="0" indent="0">
              <a:buNone/>
            </a:pPr>
            <a:br>
              <a:rPr lang="en-US" sz="2200" dirty="0">
                <a:latin typeface="Poppins" panose="00000500000000000000" pitchFamily="2" charset="0"/>
                <a:cs typeface="Poppins" panose="00000500000000000000" pitchFamily="2" charset="0"/>
              </a:rPr>
            </a:br>
            <a:br>
              <a:rPr lang="en-US" sz="2200" dirty="0">
                <a:latin typeface="Poppins" panose="00000500000000000000" pitchFamily="2" charset="0"/>
                <a:cs typeface="Poppins" panose="00000500000000000000" pitchFamily="2" charset="0"/>
              </a:rPr>
            </a:br>
            <a:r>
              <a:rPr lang="en-US" sz="3000" u="sng" dirty="0">
                <a:latin typeface="Poppins" panose="00000500000000000000" pitchFamily="2" charset="0"/>
                <a:cs typeface="Poppins" panose="00000500000000000000" pitchFamily="2" charset="0"/>
              </a:rPr>
              <a:t>Next Steps</a:t>
            </a:r>
            <a:br>
              <a:rPr lang="en-US" sz="2200" dirty="0">
                <a:latin typeface="Poppins" panose="00000500000000000000" pitchFamily="2" charset="0"/>
                <a:cs typeface="Poppins" panose="00000500000000000000" pitchFamily="2" charset="0"/>
              </a:rPr>
            </a:br>
            <a:r>
              <a:rPr lang="en-US" sz="2200" b="1" dirty="0">
                <a:latin typeface="Poppins" panose="00000500000000000000" pitchFamily="2" charset="0"/>
                <a:cs typeface="Poppins" panose="00000500000000000000" pitchFamily="2" charset="0"/>
              </a:rPr>
              <a:t>Contact </a:t>
            </a:r>
            <a:r>
              <a:rPr lang="en-US" sz="2200" b="1" dirty="0">
                <a:solidFill>
                  <a:srgbClr val="13974A"/>
                </a:solidFill>
                <a:latin typeface="Poppins" panose="00000500000000000000" pitchFamily="2" charset="0"/>
                <a:cs typeface="Poppins" panose="00000500000000000000" pitchFamily="2" charset="0"/>
              </a:rPr>
              <a:t>Trevor Day </a:t>
            </a:r>
            <a:r>
              <a:rPr lang="en-US" sz="2200" b="1" dirty="0">
                <a:latin typeface="Poppins" panose="00000500000000000000" pitchFamily="2" charset="0"/>
                <a:cs typeface="Poppins" panose="00000500000000000000" pitchFamily="2" charset="0"/>
              </a:rPr>
              <a:t>and </a:t>
            </a:r>
            <a:r>
              <a:rPr lang="en-US" sz="2200" b="1" dirty="0">
                <a:solidFill>
                  <a:srgbClr val="13974A"/>
                </a:solidFill>
                <a:latin typeface="Poppins" panose="00000500000000000000" pitchFamily="2" charset="0"/>
                <a:cs typeface="Poppins" panose="00000500000000000000" pitchFamily="2" charset="0"/>
              </a:rPr>
              <a:t>Bill Hnatiuk  </a:t>
            </a:r>
            <a:br>
              <a:rPr lang="en-US" sz="2200" b="1" dirty="0">
                <a:solidFill>
                  <a:schemeClr val="bg2"/>
                </a:solidFill>
                <a:latin typeface="Poppins" panose="00000500000000000000" pitchFamily="2" charset="0"/>
                <a:cs typeface="Poppins" panose="00000500000000000000" pitchFamily="2" charset="0"/>
              </a:rPr>
            </a:br>
            <a:br>
              <a:rPr lang="en-US" sz="2200" b="1" dirty="0">
                <a:solidFill>
                  <a:schemeClr val="bg2"/>
                </a:solidFill>
                <a:latin typeface="Poppins" panose="00000500000000000000" pitchFamily="2" charset="0"/>
                <a:cs typeface="Poppins" panose="00000500000000000000" pitchFamily="2" charset="0"/>
              </a:rPr>
            </a:br>
            <a:r>
              <a:rPr lang="en-US" sz="2200" dirty="0">
                <a:solidFill>
                  <a:schemeClr val="bg2"/>
                </a:solidFill>
                <a:latin typeface="Poppins" panose="00000500000000000000" pitchFamily="2" charset="0"/>
                <a:cs typeface="Poppins" panose="00000500000000000000" pitchFamily="2" charset="0"/>
                <a:hlinkClick r:id="rId3">
                  <a:extLst>
                    <a:ext uri="{A12FA001-AC4F-418D-AE19-62706E023703}">
                      <ahyp:hlinkClr xmlns:ahyp="http://schemas.microsoft.com/office/drawing/2018/hyperlinkcolor" val="tx"/>
                    </a:ext>
                  </a:extLst>
                </a:hlinkClick>
              </a:rPr>
              <a:t>coop-NJSTART@Mdfcommerce.com</a:t>
            </a:r>
            <a:r>
              <a:rPr lang="en-US" sz="2200" dirty="0">
                <a:solidFill>
                  <a:schemeClr val="bg2"/>
                </a:solidFill>
                <a:latin typeface="Poppins" panose="00000500000000000000" pitchFamily="2" charset="0"/>
                <a:cs typeface="Poppins" panose="00000500000000000000" pitchFamily="2" charset="0"/>
              </a:rPr>
              <a:t> </a:t>
            </a:r>
            <a:br>
              <a:rPr lang="en-US" sz="2200" dirty="0">
                <a:solidFill>
                  <a:schemeClr val="bg2"/>
                </a:solidFill>
                <a:latin typeface="Poppins" panose="00000500000000000000" pitchFamily="2" charset="0"/>
                <a:cs typeface="Poppins" panose="00000500000000000000" pitchFamily="2" charset="0"/>
              </a:rPr>
            </a:br>
            <a:br>
              <a:rPr lang="en-US" sz="2200" dirty="0">
                <a:solidFill>
                  <a:schemeClr val="bg2"/>
                </a:solidFill>
                <a:latin typeface="Poppins" panose="00000500000000000000" pitchFamily="2" charset="0"/>
                <a:cs typeface="Poppins" panose="00000500000000000000" pitchFamily="2" charset="0"/>
              </a:rPr>
            </a:br>
            <a:r>
              <a:rPr lang="en-US" sz="2200" dirty="0">
                <a:latin typeface="Poppins" panose="00000500000000000000" pitchFamily="2" charset="0"/>
                <a:cs typeface="Poppins" panose="00000500000000000000" pitchFamily="2" charset="0"/>
              </a:rPr>
              <a:t>Go to </a:t>
            </a:r>
            <a:r>
              <a:rPr lang="en-US" sz="2200" b="1" dirty="0">
                <a:latin typeface="Poppins" panose="00000500000000000000" pitchFamily="2" charset="0"/>
                <a:cs typeface="Poppins" panose="00000500000000000000" pitchFamily="2" charset="0"/>
              </a:rPr>
              <a:t>our online resource </a:t>
            </a:r>
            <a:br>
              <a:rPr lang="en-US" sz="2200" dirty="0">
                <a:latin typeface="Poppins" panose="00000500000000000000" pitchFamily="2" charset="0"/>
                <a:ea typeface="+mn-ea"/>
                <a:cs typeface="Poppins" panose="00000500000000000000" pitchFamily="2" charset="0"/>
              </a:rPr>
            </a:br>
            <a:r>
              <a:rPr lang="en-US" sz="2200" dirty="0">
                <a:latin typeface="Poppins" panose="00000500000000000000" pitchFamily="2" charset="0"/>
                <a:ea typeface="+mn-ea"/>
                <a:cs typeface="Poppins" panose="00000500000000000000" pitchFamily="2" charset="0"/>
              </a:rPr>
              <a:t>Page to sign up for access to njstart.gov and our newsletters.</a:t>
            </a:r>
            <a:br>
              <a:rPr lang="en-US" sz="2200" dirty="0">
                <a:latin typeface="Poppins" panose="00000500000000000000" pitchFamily="2" charset="0"/>
                <a:ea typeface="+mn-ea"/>
                <a:cs typeface="Poppins" panose="00000500000000000000" pitchFamily="2" charset="0"/>
              </a:rPr>
            </a:br>
            <a:br>
              <a:rPr lang="en-US" sz="2200" dirty="0">
                <a:latin typeface="Poppins" panose="00000500000000000000" pitchFamily="2" charset="0"/>
                <a:ea typeface="+mn-ea"/>
                <a:cs typeface="Poppins" panose="00000500000000000000" pitchFamily="2" charset="0"/>
              </a:rPr>
            </a:br>
            <a:r>
              <a:rPr lang="en-US" sz="2200" u="sng" dirty="0">
                <a:latin typeface="Poppins" panose="00000500000000000000" pitchFamily="2" charset="0"/>
                <a:ea typeface="+mn-ea"/>
                <a:cs typeface="Poppins" panose="00000500000000000000" pitchFamily="2" charset="0"/>
                <a:hlinkClick r:id="rId4">
                  <a:extLst>
                    <a:ext uri="{A12FA001-AC4F-418D-AE19-62706E023703}">
                      <ahyp:hlinkClr xmlns:ahyp="http://schemas.microsoft.com/office/drawing/2018/hyperlinkcolor" val="tx"/>
                    </a:ext>
                  </a:extLst>
                </a:hlinkClick>
              </a:rPr>
              <a:t>www.njstart.info</a:t>
            </a:r>
            <a:br>
              <a:rPr lang="en-US" sz="2200" u="sng" dirty="0">
                <a:latin typeface="Poppins" panose="00000500000000000000" pitchFamily="2" charset="0"/>
                <a:ea typeface="+mn-ea"/>
                <a:cs typeface="Poppins" panose="00000500000000000000" pitchFamily="2" charset="0"/>
              </a:rPr>
            </a:br>
            <a:br>
              <a:rPr lang="en-US" sz="2200" dirty="0">
                <a:latin typeface="Poppins" panose="00000500000000000000" pitchFamily="2" charset="0"/>
                <a:ea typeface="+mn-ea"/>
                <a:cs typeface="Poppins" panose="00000500000000000000" pitchFamily="2" charset="0"/>
              </a:rPr>
            </a:br>
            <a:r>
              <a:rPr lang="en-US" sz="2200" dirty="0">
                <a:latin typeface="Poppins" panose="00000500000000000000" pitchFamily="2" charset="0"/>
                <a:ea typeface="+mn-ea"/>
                <a:cs typeface="Poppins" panose="00000500000000000000" pitchFamily="2" charset="0"/>
              </a:rPr>
              <a:t>Request to schedule NJSTART Training</a:t>
            </a:r>
            <a:br>
              <a:rPr lang="en-US" sz="2200" dirty="0">
                <a:latin typeface="Poppins" panose="00000500000000000000" pitchFamily="2" charset="0"/>
                <a:ea typeface="+mn-ea"/>
                <a:cs typeface="Poppins" panose="00000500000000000000" pitchFamily="2" charset="0"/>
              </a:rPr>
            </a:br>
            <a:r>
              <a:rPr lang="en-US" sz="2200" dirty="0">
                <a:latin typeface="Poppins" panose="00000500000000000000" pitchFamily="2" charset="0"/>
                <a:ea typeface="+mn-ea"/>
                <a:cs typeface="Poppins" panose="00000500000000000000" pitchFamily="2" charset="0"/>
              </a:rPr>
              <a:t>	Functionality – Navigation  </a:t>
            </a:r>
            <a:br>
              <a:rPr lang="en-US" sz="2200" dirty="0">
                <a:latin typeface="Poppins" panose="00000500000000000000" pitchFamily="2" charset="0"/>
                <a:ea typeface="+mn-ea"/>
                <a:cs typeface="Poppins" panose="00000500000000000000" pitchFamily="2" charset="0"/>
              </a:rPr>
            </a:br>
            <a:endParaRPr lang="en-US" dirty="0"/>
          </a:p>
        </p:txBody>
      </p:sp>
    </p:spTree>
    <p:extLst>
      <p:ext uri="{BB962C8B-B14F-4D97-AF65-F5344CB8AC3E}">
        <p14:creationId xmlns:p14="http://schemas.microsoft.com/office/powerpoint/2010/main" val="3618205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9919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34AB7-7521-D702-A93A-14B27F12ABA5}"/>
              </a:ext>
            </a:extLst>
          </p:cNvPr>
          <p:cNvSpPr>
            <a:spLocks noGrp="1"/>
          </p:cNvSpPr>
          <p:nvPr>
            <p:ph type="ctrTitle"/>
          </p:nvPr>
        </p:nvSpPr>
        <p:spPr/>
        <p:txBody>
          <a:bodyPr/>
          <a:lstStyle/>
          <a:p>
            <a:r>
              <a:rPr lang="en-US" dirty="0">
                <a:latin typeface="Poppins" panose="00000500000000000000" pitchFamily="2" charset="0"/>
                <a:cs typeface="Poppins" panose="00000500000000000000" pitchFamily="2" charset="0"/>
              </a:rPr>
              <a:t>Thank you!</a:t>
            </a:r>
          </a:p>
        </p:txBody>
      </p:sp>
    </p:spTree>
    <p:extLst>
      <p:ext uri="{BB962C8B-B14F-4D97-AF65-F5344CB8AC3E}">
        <p14:creationId xmlns:p14="http://schemas.microsoft.com/office/powerpoint/2010/main" val="2142109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92CE15-2F41-36E1-3D10-83E3F5A7A003}"/>
              </a:ext>
            </a:extLst>
          </p:cNvPr>
          <p:cNvPicPr>
            <a:picLocks noChangeAspect="1"/>
          </p:cNvPicPr>
          <p:nvPr/>
        </p:nvPicPr>
        <p:blipFill>
          <a:blip r:embed="rId3"/>
          <a:stretch>
            <a:fillRect/>
          </a:stretch>
        </p:blipFill>
        <p:spPr>
          <a:xfrm>
            <a:off x="308225" y="236307"/>
            <a:ext cx="11424863" cy="6277510"/>
          </a:xfrm>
          <a:prstGeom prst="rect">
            <a:avLst/>
          </a:prstGeom>
        </p:spPr>
      </p:pic>
    </p:spTree>
    <p:extLst>
      <p:ext uri="{BB962C8B-B14F-4D97-AF65-F5344CB8AC3E}">
        <p14:creationId xmlns:p14="http://schemas.microsoft.com/office/powerpoint/2010/main" val="619165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B3F9B-694B-0602-5303-043C33695FF9}"/>
              </a:ext>
            </a:extLst>
          </p:cNvPr>
          <p:cNvSpPr>
            <a:spLocks noGrp="1"/>
          </p:cNvSpPr>
          <p:nvPr>
            <p:ph type="title"/>
          </p:nvPr>
        </p:nvSpPr>
        <p:spPr>
          <a:xfrm>
            <a:off x="752733" y="365125"/>
            <a:ext cx="10686535" cy="800101"/>
          </a:xfrm>
        </p:spPr>
        <p:txBody>
          <a:bodyPr/>
          <a:lstStyle/>
          <a:p>
            <a:pPr algn="ctr"/>
            <a:r>
              <a:rPr lang="en-US">
                <a:latin typeface="Poppins" panose="00000500000000000000" pitchFamily="2" charset="0"/>
                <a:cs typeface="Poppins" panose="00000500000000000000" pitchFamily="2" charset="0"/>
              </a:rPr>
              <a:t>Agenda</a:t>
            </a:r>
          </a:p>
        </p:txBody>
      </p:sp>
      <p:sp>
        <p:nvSpPr>
          <p:cNvPr id="3" name="Content Placeholder 2">
            <a:extLst>
              <a:ext uri="{FF2B5EF4-FFF2-40B4-BE49-F238E27FC236}">
                <a16:creationId xmlns:a16="http://schemas.microsoft.com/office/drawing/2014/main" id="{EFB6E79B-A79B-5BE1-861C-65D419AD9BC0}"/>
              </a:ext>
            </a:extLst>
          </p:cNvPr>
          <p:cNvSpPr>
            <a:spLocks noGrp="1"/>
          </p:cNvSpPr>
          <p:nvPr>
            <p:ph idx="1"/>
          </p:nvPr>
        </p:nvSpPr>
        <p:spPr>
          <a:xfrm>
            <a:off x="518934" y="1633899"/>
            <a:ext cx="11154132" cy="4351338"/>
          </a:xfrm>
        </p:spPr>
        <p:txBody>
          <a:bodyPr>
            <a:normAutofit/>
          </a:bodyPr>
          <a:lstStyle/>
          <a:p>
            <a:r>
              <a:rPr lang="en-US" sz="2800">
                <a:latin typeface="Poppins"/>
                <a:cs typeface="Poppins"/>
              </a:rPr>
              <a:t>Welcome and Introductions</a:t>
            </a:r>
          </a:p>
          <a:p>
            <a:r>
              <a:rPr lang="en-US" sz="2800">
                <a:latin typeface="Poppins"/>
                <a:cs typeface="Poppins"/>
              </a:rPr>
              <a:t>D</a:t>
            </a:r>
            <a:r>
              <a:rPr lang="en-CA" sz="2800">
                <a:latin typeface="Poppins"/>
                <a:cs typeface="Poppins"/>
              </a:rPr>
              <a:t>PP and Periscope – a partnership created to support you</a:t>
            </a:r>
            <a:endParaRPr lang="en-US" sz="2800">
              <a:latin typeface="Poppins"/>
              <a:cs typeface="Poppins"/>
            </a:endParaRPr>
          </a:p>
          <a:p>
            <a:r>
              <a:rPr lang="en-CA" sz="2800">
                <a:latin typeface="Poppins"/>
                <a:cs typeface="Poppins"/>
              </a:rPr>
              <a:t>NJSTART Support Overview</a:t>
            </a:r>
          </a:p>
          <a:p>
            <a:r>
              <a:rPr lang="en-US" sz="2800">
                <a:latin typeface="Poppins"/>
                <a:cs typeface="Poppins"/>
              </a:rPr>
              <a:t>Resources and </a:t>
            </a:r>
            <a:r>
              <a:rPr lang="en-US">
                <a:latin typeface="Poppins"/>
                <a:cs typeface="Poppins"/>
              </a:rPr>
              <a:t>Terms</a:t>
            </a:r>
            <a:endParaRPr lang="en-US" sz="2800">
              <a:latin typeface="Poppins"/>
              <a:cs typeface="Poppins"/>
            </a:endParaRPr>
          </a:p>
          <a:p>
            <a:r>
              <a:rPr lang="en-US" sz="2800">
                <a:latin typeface="Poppins"/>
                <a:cs typeface="Poppins"/>
              </a:rPr>
              <a:t>Demo: Let's Take a Look!</a:t>
            </a:r>
            <a:endParaRPr lang="en-US" sz="2800">
              <a:latin typeface="Poppins" panose="00000500000000000000" pitchFamily="2" charset="0"/>
              <a:cs typeface="Poppins" panose="00000500000000000000" pitchFamily="2" charset="0"/>
            </a:endParaRPr>
          </a:p>
          <a:p>
            <a:r>
              <a:rPr lang="en-US" sz="2800">
                <a:latin typeface="Poppins"/>
                <a:cs typeface="Poppins"/>
              </a:rPr>
              <a:t>What we Covered and How to Contact </a:t>
            </a:r>
            <a:r>
              <a:rPr lang="en-US">
                <a:latin typeface="Poppins"/>
                <a:cs typeface="Poppins"/>
              </a:rPr>
              <a:t>U</a:t>
            </a:r>
            <a:r>
              <a:rPr lang="en-US" sz="2800">
                <a:latin typeface="Poppins"/>
                <a:cs typeface="Poppins"/>
              </a:rPr>
              <a:t>s</a:t>
            </a:r>
          </a:p>
        </p:txBody>
      </p:sp>
    </p:spTree>
    <p:extLst>
      <p:ext uri="{BB962C8B-B14F-4D97-AF65-F5344CB8AC3E}">
        <p14:creationId xmlns:p14="http://schemas.microsoft.com/office/powerpoint/2010/main" val="3528694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C41816B-69F7-C867-FF66-6CF814DAFE68}"/>
              </a:ext>
            </a:extLst>
          </p:cNvPr>
          <p:cNvGraphicFramePr>
            <a:graphicFrameLocks noGrp="1"/>
          </p:cNvGraphicFramePr>
          <p:nvPr/>
        </p:nvGraphicFramePr>
        <p:xfrm>
          <a:off x="655048" y="1240074"/>
          <a:ext cx="10860129" cy="829062"/>
        </p:xfrm>
        <a:graphic>
          <a:graphicData uri="http://schemas.openxmlformats.org/drawingml/2006/table">
            <a:tbl>
              <a:tblPr/>
              <a:tblGrid>
                <a:gridCol w="10860129">
                  <a:extLst>
                    <a:ext uri="{9D8B030D-6E8A-4147-A177-3AD203B41FA5}">
                      <a16:colId xmlns:a16="http://schemas.microsoft.com/office/drawing/2014/main" val="3193148572"/>
                    </a:ext>
                  </a:extLst>
                </a:gridCol>
              </a:tblGrid>
              <a:tr h="829062">
                <a:tc>
                  <a:txBody>
                    <a:bodyPr/>
                    <a:lstStyle/>
                    <a:p>
                      <a:br>
                        <a:rPr lang="en-US">
                          <a:solidFill>
                            <a:srgbClr val="000000"/>
                          </a:solidFill>
                          <a:effectLst/>
                          <a:latin typeface="Open Sans" panose="020B0606030504020204" pitchFamily="34" charset="0"/>
                        </a:rPr>
                      </a:br>
                      <a:r>
                        <a:rPr lang="en-US" sz="1800" b="1" kern="1200">
                          <a:solidFill>
                            <a:schemeClr val="tx1"/>
                          </a:solidFill>
                          <a:latin typeface="Poppins" panose="00000500000000000000" pitchFamily="2" charset="0"/>
                          <a:ea typeface="+mn-ea"/>
                          <a:cs typeface="Poppins" panose="00000500000000000000" pitchFamily="2" charset="0"/>
                        </a:rPr>
                        <a:t>Our State Contract is: </a:t>
                      </a:r>
                      <a:r>
                        <a:rPr lang="en-US" sz="1800" b="0" kern="1200">
                          <a:solidFill>
                            <a:schemeClr val="tx1"/>
                          </a:solidFill>
                          <a:latin typeface="Poppins" panose="00000500000000000000" pitchFamily="2" charset="0"/>
                          <a:ea typeface="+mn-ea"/>
                          <a:cs typeface="Poppins" panose="00000500000000000000" pitchFamily="2" charset="0"/>
                        </a:rPr>
                        <a:t>T2879 – eProcurement System Transformation, Contract #84203</a:t>
                      </a:r>
                    </a:p>
                  </a:txBody>
                  <a:tcPr marL="19050" marR="19050" marT="19050" marB="19050">
                    <a:lnL>
                      <a:noFill/>
                    </a:lnL>
                    <a:lnR>
                      <a:noFill/>
                    </a:lnR>
                    <a:lnT>
                      <a:noFill/>
                    </a:lnT>
                    <a:lnB>
                      <a:noFill/>
                    </a:lnB>
                    <a:solidFill>
                      <a:srgbClr val="FFFFFF"/>
                    </a:solidFill>
                  </a:tcPr>
                </a:tc>
                <a:extLst>
                  <a:ext uri="{0D108BD9-81ED-4DB2-BD59-A6C34878D82A}">
                    <a16:rowId xmlns:a16="http://schemas.microsoft.com/office/drawing/2014/main" val="4216174902"/>
                  </a:ext>
                </a:extLst>
              </a:tr>
            </a:tbl>
          </a:graphicData>
        </a:graphic>
      </p:graphicFrame>
      <p:sp>
        <p:nvSpPr>
          <p:cNvPr id="2" name="Title 1">
            <a:extLst>
              <a:ext uri="{FF2B5EF4-FFF2-40B4-BE49-F238E27FC236}">
                <a16:creationId xmlns:a16="http://schemas.microsoft.com/office/drawing/2014/main" id="{0B018BAB-CAB2-42DA-939C-886116B63EA3}"/>
              </a:ext>
            </a:extLst>
          </p:cNvPr>
          <p:cNvSpPr>
            <a:spLocks noGrp="1"/>
          </p:cNvSpPr>
          <p:nvPr>
            <p:ph type="title"/>
          </p:nvPr>
        </p:nvSpPr>
        <p:spPr>
          <a:xfrm>
            <a:off x="0" y="295552"/>
            <a:ext cx="12192000" cy="1325563"/>
          </a:xfrm>
        </p:spPr>
        <p:txBody>
          <a:bodyPr>
            <a:normAutofit/>
          </a:bodyPr>
          <a:lstStyle/>
          <a:p>
            <a:pPr algn="ctr"/>
            <a:r>
              <a:rPr lang="en-US" sz="3200">
                <a:solidFill>
                  <a:srgbClr val="2C3990"/>
                </a:solidFill>
                <a:latin typeface="Poppins SemiBold" panose="00000700000000000000" pitchFamily="2" charset="0"/>
                <a:cs typeface="Poppins SemiBold" panose="00000700000000000000" pitchFamily="2" charset="0"/>
              </a:rPr>
              <a:t>Meet the Team</a:t>
            </a:r>
          </a:p>
        </p:txBody>
      </p:sp>
      <p:graphicFrame>
        <p:nvGraphicFramePr>
          <p:cNvPr id="6" name="Content Placeholder 2">
            <a:extLst>
              <a:ext uri="{FF2B5EF4-FFF2-40B4-BE49-F238E27FC236}">
                <a16:creationId xmlns:a16="http://schemas.microsoft.com/office/drawing/2014/main" id="{08383520-3CED-47BC-96BF-B923D9C7B2E8}"/>
              </a:ext>
            </a:extLst>
          </p:cNvPr>
          <p:cNvGraphicFramePr>
            <a:graphicFrameLocks noGrp="1"/>
          </p:cNvGraphicFramePr>
          <p:nvPr>
            <p:ph idx="1"/>
            <p:extLst>
              <p:ext uri="{D42A27DB-BD31-4B8C-83A1-F6EECF244321}">
                <p14:modId xmlns:p14="http://schemas.microsoft.com/office/powerpoint/2010/main" val="3686087876"/>
              </p:ext>
            </p:extLst>
          </p:nvPr>
        </p:nvGraphicFramePr>
        <p:xfrm>
          <a:off x="838200" y="4172505"/>
          <a:ext cx="10515600" cy="2004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0F7D8EDB-1704-40C7-A1E9-BB879B06D336}"/>
              </a:ext>
            </a:extLst>
          </p:cNvPr>
          <p:cNvSpPr txBox="1"/>
          <p:nvPr/>
        </p:nvSpPr>
        <p:spPr>
          <a:xfrm>
            <a:off x="1089201" y="1815208"/>
            <a:ext cx="10013597" cy="2031325"/>
          </a:xfrm>
          <a:prstGeom prst="rect">
            <a:avLst/>
          </a:prstGeom>
          <a:noFill/>
        </p:spPr>
        <p:txBody>
          <a:bodyPr wrap="square" lIns="91440" tIns="45720" rIns="91440" bIns="45720" rtlCol="0" anchor="t">
            <a:spAutoFit/>
          </a:bodyPr>
          <a:lstStyle/>
          <a:p>
            <a:r>
              <a:rPr lang="en-US" dirty="0">
                <a:latin typeface="Poppins"/>
                <a:cs typeface="Poppins"/>
              </a:rPr>
              <a:t>The State of New Jersey and Periscope (formerly Periscope Holdings) have been working together since 2005. Periscope is a technology and solutions provider focused exclusively on transforming public sector procurement. For the State of New Jersey, Periscope is the technology provider and implementer for NJSTART, including the new NJSTART Marketplace, an enhanced State of New Jersey Cooperative Contracting and eprocurement shared resource for Public Purchasing Entities in New Jersey. </a:t>
            </a:r>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153440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40263-5A48-ED47-996D-6F795329BF75}"/>
              </a:ext>
            </a:extLst>
          </p:cNvPr>
          <p:cNvSpPr>
            <a:spLocks noGrp="1"/>
          </p:cNvSpPr>
          <p:nvPr>
            <p:ph type="title"/>
          </p:nvPr>
        </p:nvSpPr>
        <p:spPr>
          <a:xfrm>
            <a:off x="408215" y="232851"/>
            <a:ext cx="11375571" cy="613185"/>
          </a:xfrm>
        </p:spPr>
        <p:txBody>
          <a:bodyPr>
            <a:normAutofit/>
          </a:bodyPr>
          <a:lstStyle/>
          <a:p>
            <a:pPr algn="ctr"/>
            <a:r>
              <a:rPr lang="en-US" sz="3200" b="1">
                <a:solidFill>
                  <a:srgbClr val="2C3990"/>
                </a:solidFill>
                <a:latin typeface="Poppins" panose="00000500000000000000" pitchFamily="2" charset="0"/>
                <a:cs typeface="Poppins" panose="00000500000000000000" pitchFamily="2" charset="0"/>
              </a:rPr>
              <a:t>NJSTART – What is it?</a:t>
            </a:r>
          </a:p>
        </p:txBody>
      </p:sp>
      <p:sp>
        <p:nvSpPr>
          <p:cNvPr id="3" name="Content Placeholder 2">
            <a:extLst>
              <a:ext uri="{FF2B5EF4-FFF2-40B4-BE49-F238E27FC236}">
                <a16:creationId xmlns:a16="http://schemas.microsoft.com/office/drawing/2014/main" id="{3CDD2DC3-DD72-7E4A-93AA-AB0392D336E4}"/>
              </a:ext>
            </a:extLst>
          </p:cNvPr>
          <p:cNvSpPr>
            <a:spLocks noGrp="1"/>
          </p:cNvSpPr>
          <p:nvPr>
            <p:ph sz="quarter" idx="10"/>
          </p:nvPr>
        </p:nvSpPr>
        <p:spPr>
          <a:xfrm>
            <a:off x="408214" y="1030014"/>
            <a:ext cx="11121177" cy="5351121"/>
          </a:xfrm>
        </p:spPr>
        <p:txBody>
          <a:bodyPr>
            <a:normAutofit fontScale="92500" lnSpcReduction="20000"/>
          </a:bodyPr>
          <a:lstStyle/>
          <a:p>
            <a:pPr marL="457200" marR="0" indent="-457200">
              <a:spcAft>
                <a:spcPts val="800"/>
              </a:spcAft>
              <a:buClr>
                <a:srgbClr val="13974A"/>
              </a:buClr>
            </a:pPr>
            <a:r>
              <a:rPr lang="en-US" b="1" dirty="0">
                <a:latin typeface="Poppins"/>
                <a:cs typeface="Poppins"/>
                <a:hlinkClick r:id="rId3">
                  <a:extLst>
                    <a:ext uri="{A12FA001-AC4F-418D-AE19-62706E023703}">
                      <ahyp:hlinkClr xmlns:ahyp="http://schemas.microsoft.com/office/drawing/2018/hyperlinkcolor" val="tx"/>
                    </a:ext>
                  </a:extLst>
                </a:hlinkClick>
              </a:rPr>
              <a:t>NJSTART is The State of New Jersey’s online purchasing system for the Division of Purchase &amp; Property (DPP) </a:t>
            </a:r>
            <a:endParaRPr lang="en-US" b="1" dirty="0">
              <a:latin typeface="Poppins"/>
              <a:cs typeface="Poppins"/>
            </a:endParaRPr>
          </a:p>
          <a:p>
            <a:pPr marL="914400" lvl="1" indent="-457200">
              <a:buClr>
                <a:srgbClr val="13974A"/>
              </a:buClr>
            </a:pPr>
            <a:r>
              <a:rPr lang="en-US" sz="2600" dirty="0">
                <a:latin typeface="Poppins"/>
                <a:cs typeface="Poppins"/>
              </a:rPr>
              <a:t>The Division of Purchase &amp; Property (DPP) is  within the NJ Department of the Treasury and serves as the State's central procurement agency</a:t>
            </a:r>
            <a:br>
              <a:rPr lang="en-US" sz="2600" dirty="0">
                <a:latin typeface="Poppins"/>
                <a:cs typeface="Poppins"/>
              </a:rPr>
            </a:br>
            <a:endParaRPr lang="en-US" sz="2600" dirty="0">
              <a:latin typeface="Poppins"/>
              <a:cs typeface="Poppins"/>
            </a:endParaRPr>
          </a:p>
          <a:p>
            <a:pPr marL="914400" lvl="2" indent="-457200">
              <a:spcBef>
                <a:spcPts val="1000"/>
              </a:spcBef>
              <a:buClr>
                <a:srgbClr val="13974A"/>
              </a:buClr>
            </a:pPr>
            <a:r>
              <a:rPr lang="en-US" sz="2600" dirty="0">
                <a:latin typeface="Poppins"/>
                <a:cs typeface="Poppins"/>
              </a:rPr>
              <a:t>NJSTART includes all active contracts including those open to Cooperative Purchasing Participants</a:t>
            </a:r>
            <a:br>
              <a:rPr lang="en-US" sz="2600" dirty="0">
                <a:latin typeface="Poppins"/>
                <a:cs typeface="Poppins"/>
              </a:rPr>
            </a:br>
            <a:endParaRPr lang="en-US" sz="2600" dirty="0">
              <a:latin typeface="Poppins"/>
              <a:cs typeface="Poppins"/>
            </a:endParaRPr>
          </a:p>
          <a:p>
            <a:pPr marL="914400" lvl="2" indent="-457200">
              <a:spcBef>
                <a:spcPts val="1000"/>
              </a:spcBef>
              <a:buClr>
                <a:srgbClr val="13974A"/>
              </a:buClr>
            </a:pPr>
            <a:r>
              <a:rPr lang="en-US" sz="2600" dirty="0">
                <a:latin typeface="Poppins"/>
                <a:cs typeface="Poppins"/>
              </a:rPr>
              <a:t>DPP’s Cooperative Purchasing Program was established by legislation &amp; extends specific State contracts to eligible local buying units</a:t>
            </a:r>
            <a:br>
              <a:rPr lang="en-US" sz="2600" dirty="0">
                <a:latin typeface="Poppins"/>
                <a:cs typeface="Poppins"/>
              </a:rPr>
            </a:br>
            <a:endParaRPr lang="en-US" sz="2600" dirty="0">
              <a:latin typeface="Poppins"/>
              <a:cs typeface="Poppins"/>
            </a:endParaRPr>
          </a:p>
          <a:p>
            <a:pPr marL="914400" lvl="3" indent="-457200">
              <a:spcBef>
                <a:spcPts val="1000"/>
              </a:spcBef>
              <a:buClr>
                <a:srgbClr val="13974A"/>
              </a:buClr>
            </a:pPr>
            <a:r>
              <a:rPr lang="en-US" sz="2600" dirty="0">
                <a:latin typeface="Poppins"/>
                <a:cs typeface="Poppins"/>
              </a:rPr>
              <a:t>Examples of “local buying units” are  Municipalities, Counties, School Districts, Volunteer Fire Departments, Volunteer First Aid &amp; Rescue Squads, County &amp; State Colleges, Independent Authorities, Quasi-State Agencies and Independent Institutions of Higher Education</a:t>
            </a:r>
          </a:p>
          <a:p>
            <a:pPr lvl="2"/>
            <a:endParaRPr lang="en-US" sz="2200" kern="100" dirty="0">
              <a:effectLst/>
              <a:ea typeface="Calibri" panose="020F0502020204030204" pitchFamily="34" charset="0"/>
              <a:cs typeface="Times New Roman" panose="02020603050405020304" pitchFamily="18" charset="0"/>
            </a:endParaRPr>
          </a:p>
          <a:p>
            <a:pPr lvl="1"/>
            <a:endParaRPr lang="en-US" dirty="0"/>
          </a:p>
          <a:p>
            <a:pPr lvl="2"/>
            <a:endParaRPr lang="en-US" dirty="0"/>
          </a:p>
        </p:txBody>
      </p:sp>
      <p:pic>
        <p:nvPicPr>
          <p:cNvPr id="4" name="Picture 3" descr="Logo&#10;&#10;Description automatically generated">
            <a:extLst>
              <a:ext uri="{FF2B5EF4-FFF2-40B4-BE49-F238E27FC236}">
                <a16:creationId xmlns:a16="http://schemas.microsoft.com/office/drawing/2014/main" id="{855C69EB-0017-3298-3A95-663E88CEC4E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50948" y="6255945"/>
            <a:ext cx="1384515" cy="369204"/>
          </a:xfrm>
          <a:prstGeom prst="rect">
            <a:avLst/>
          </a:prstGeom>
        </p:spPr>
      </p:pic>
    </p:spTree>
    <p:extLst>
      <p:ext uri="{BB962C8B-B14F-4D97-AF65-F5344CB8AC3E}">
        <p14:creationId xmlns:p14="http://schemas.microsoft.com/office/powerpoint/2010/main" val="1047681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C41816B-69F7-C867-FF66-6CF814DAFE68}"/>
              </a:ext>
            </a:extLst>
          </p:cNvPr>
          <p:cNvGraphicFramePr>
            <a:graphicFrameLocks noGrp="1"/>
          </p:cNvGraphicFramePr>
          <p:nvPr>
            <p:extLst>
              <p:ext uri="{D42A27DB-BD31-4B8C-83A1-F6EECF244321}">
                <p14:modId xmlns:p14="http://schemas.microsoft.com/office/powerpoint/2010/main" val="2311840759"/>
              </p:ext>
            </p:extLst>
          </p:nvPr>
        </p:nvGraphicFramePr>
        <p:xfrm>
          <a:off x="385054" y="965481"/>
          <a:ext cx="11421890" cy="403860"/>
        </p:xfrm>
        <a:graphic>
          <a:graphicData uri="http://schemas.openxmlformats.org/drawingml/2006/table">
            <a:tbl>
              <a:tblPr/>
              <a:tblGrid>
                <a:gridCol w="11421890">
                  <a:extLst>
                    <a:ext uri="{9D8B030D-6E8A-4147-A177-3AD203B41FA5}">
                      <a16:colId xmlns:a16="http://schemas.microsoft.com/office/drawing/2014/main" val="3193148572"/>
                    </a:ext>
                  </a:extLst>
                </a:gridCol>
              </a:tblGrid>
              <a:tr h="364855">
                <a:tc>
                  <a:txBody>
                    <a:bodyPr/>
                    <a:lstStyle/>
                    <a:p>
                      <a:pPr algn="ctr"/>
                      <a:r>
                        <a:rPr lang="en-US" sz="2400" b="1" kern="1200">
                          <a:solidFill>
                            <a:schemeClr val="tx1"/>
                          </a:solidFill>
                          <a:latin typeface="Poppins" panose="00000500000000000000" pitchFamily="2" charset="0"/>
                          <a:ea typeface="+mn-ea"/>
                          <a:cs typeface="Poppins" panose="00000500000000000000" pitchFamily="2" charset="0"/>
                        </a:rPr>
                        <a:t>State Contract  </a:t>
                      </a:r>
                      <a:r>
                        <a:rPr lang="en-US" sz="2400" b="0" kern="1200">
                          <a:solidFill>
                            <a:schemeClr val="tx1"/>
                          </a:solidFill>
                          <a:latin typeface="Poppins" panose="00000500000000000000" pitchFamily="2" charset="0"/>
                          <a:ea typeface="+mn-ea"/>
                          <a:cs typeface="Poppins" panose="00000500000000000000" pitchFamily="2" charset="0"/>
                        </a:rPr>
                        <a:t>T2879 – eProcurement System Transformation - #84203</a:t>
                      </a:r>
                    </a:p>
                  </a:txBody>
                  <a:tcPr marL="19050" marR="19050" marT="19050" marB="19050">
                    <a:lnL>
                      <a:noFill/>
                    </a:lnL>
                    <a:lnR>
                      <a:noFill/>
                    </a:lnR>
                    <a:lnT>
                      <a:noFill/>
                    </a:lnT>
                    <a:lnB>
                      <a:noFill/>
                    </a:lnB>
                    <a:solidFill>
                      <a:srgbClr val="FFFFFF"/>
                    </a:solidFill>
                  </a:tcPr>
                </a:tc>
                <a:extLst>
                  <a:ext uri="{0D108BD9-81ED-4DB2-BD59-A6C34878D82A}">
                    <a16:rowId xmlns:a16="http://schemas.microsoft.com/office/drawing/2014/main" val="4216174902"/>
                  </a:ext>
                </a:extLst>
              </a:tr>
            </a:tbl>
          </a:graphicData>
        </a:graphic>
      </p:graphicFrame>
      <p:sp>
        <p:nvSpPr>
          <p:cNvPr id="2" name="Title 1">
            <a:extLst>
              <a:ext uri="{FF2B5EF4-FFF2-40B4-BE49-F238E27FC236}">
                <a16:creationId xmlns:a16="http://schemas.microsoft.com/office/drawing/2014/main" id="{0B018BAB-CAB2-42DA-939C-886116B63EA3}"/>
              </a:ext>
            </a:extLst>
          </p:cNvPr>
          <p:cNvSpPr>
            <a:spLocks noGrp="1"/>
          </p:cNvSpPr>
          <p:nvPr>
            <p:ph type="title"/>
          </p:nvPr>
        </p:nvSpPr>
        <p:spPr>
          <a:xfrm>
            <a:off x="0" y="295552"/>
            <a:ext cx="12192000" cy="669929"/>
          </a:xfrm>
        </p:spPr>
        <p:txBody>
          <a:bodyPr>
            <a:normAutofit/>
          </a:bodyPr>
          <a:lstStyle/>
          <a:p>
            <a:pPr algn="ctr"/>
            <a:r>
              <a:rPr lang="en-CA" sz="3200" dirty="0">
                <a:solidFill>
                  <a:srgbClr val="2C3990"/>
                </a:solidFill>
                <a:latin typeface="Poppins SemiBold" panose="00000700000000000000" pitchFamily="2" charset="0"/>
                <a:cs typeface="Poppins SemiBold" panose="00000700000000000000" pitchFamily="2" charset="0"/>
              </a:rPr>
              <a:t>Some of Periscope’s State Contract Responsibilities </a:t>
            </a:r>
            <a:endParaRPr lang="en-US" sz="3200" dirty="0">
              <a:solidFill>
                <a:srgbClr val="2C3990"/>
              </a:solidFill>
              <a:latin typeface="Poppins SemiBold" panose="00000700000000000000" pitchFamily="2" charset="0"/>
              <a:cs typeface="Poppins SemiBold" panose="00000700000000000000" pitchFamily="2" charset="0"/>
            </a:endParaRPr>
          </a:p>
        </p:txBody>
      </p:sp>
      <p:sp>
        <p:nvSpPr>
          <p:cNvPr id="4" name="TextBox 3">
            <a:extLst>
              <a:ext uri="{FF2B5EF4-FFF2-40B4-BE49-F238E27FC236}">
                <a16:creationId xmlns:a16="http://schemas.microsoft.com/office/drawing/2014/main" id="{0F7D8EDB-1704-40C7-A1E9-BB879B06D336}"/>
              </a:ext>
            </a:extLst>
          </p:cNvPr>
          <p:cNvSpPr txBox="1"/>
          <p:nvPr/>
        </p:nvSpPr>
        <p:spPr>
          <a:xfrm>
            <a:off x="1089201" y="2019647"/>
            <a:ext cx="10013597" cy="369332"/>
          </a:xfrm>
          <a:prstGeom prst="rect">
            <a:avLst/>
          </a:prstGeom>
          <a:noFill/>
        </p:spPr>
        <p:txBody>
          <a:bodyPr wrap="square" rtlCol="0">
            <a:spAutoFit/>
          </a:bodyPr>
          <a:lstStyle/>
          <a:p>
            <a:endParaRPr lang="en-US">
              <a:latin typeface="Poppins" panose="00000500000000000000" pitchFamily="2" charset="0"/>
              <a:cs typeface="Poppins" panose="00000500000000000000" pitchFamily="2" charset="0"/>
            </a:endParaRPr>
          </a:p>
        </p:txBody>
      </p:sp>
      <p:sp>
        <p:nvSpPr>
          <p:cNvPr id="7" name="Content Placeholder 6">
            <a:extLst>
              <a:ext uri="{FF2B5EF4-FFF2-40B4-BE49-F238E27FC236}">
                <a16:creationId xmlns:a16="http://schemas.microsoft.com/office/drawing/2014/main" id="{4FFCE8A8-9CA5-805F-E6B8-0394698EBF49}"/>
              </a:ext>
            </a:extLst>
          </p:cNvPr>
          <p:cNvSpPr>
            <a:spLocks noGrp="1"/>
          </p:cNvSpPr>
          <p:nvPr>
            <p:ph idx="1"/>
          </p:nvPr>
        </p:nvSpPr>
        <p:spPr>
          <a:xfrm>
            <a:off x="715108" y="1465007"/>
            <a:ext cx="11091836" cy="4914772"/>
          </a:xfrm>
        </p:spPr>
        <p:txBody>
          <a:bodyPr/>
          <a:lstStyle/>
          <a:p>
            <a:pPr lvl="0"/>
            <a:r>
              <a:rPr lang="en-CA" b="1" dirty="0">
                <a:latin typeface="Poppins"/>
                <a:cs typeface="Poppins"/>
              </a:rPr>
              <a:t>Below are just some of Periscope’s contracted responsibilities:</a:t>
            </a:r>
          </a:p>
          <a:p>
            <a:pPr lvl="0"/>
            <a:endParaRPr lang="en-CA" sz="2600" dirty="0">
              <a:latin typeface="Poppins"/>
              <a:cs typeface="Poppins"/>
            </a:endParaRPr>
          </a:p>
          <a:p>
            <a:pPr lvl="1"/>
            <a:r>
              <a:rPr lang="en-CA" sz="2600" dirty="0">
                <a:latin typeface="Poppins"/>
                <a:cs typeface="Poppins"/>
              </a:rPr>
              <a:t>Train and support Cooperative Program Participants in how to use NJSTART</a:t>
            </a:r>
            <a:endParaRPr lang="en-US" sz="2600" dirty="0">
              <a:latin typeface="Poppins"/>
              <a:cs typeface="Poppins"/>
            </a:endParaRPr>
          </a:p>
          <a:p>
            <a:pPr lvl="1" rtl="0"/>
            <a:r>
              <a:rPr lang="en-US" sz="2600" dirty="0">
                <a:latin typeface="Poppins"/>
                <a:cs typeface="Poppins"/>
              </a:rPr>
              <a:t>Market Cooperative Contracts to Cooperative buyers </a:t>
            </a:r>
          </a:p>
          <a:p>
            <a:pPr lvl="1"/>
            <a:r>
              <a:rPr lang="en-US" sz="2600" dirty="0">
                <a:latin typeface="Poppins"/>
                <a:cs typeface="Poppins"/>
              </a:rPr>
              <a:t>Implement a supplier reporting program to enable improved visibility into Cooperative buyer habits and needs</a:t>
            </a:r>
          </a:p>
          <a:p>
            <a:pPr lvl="1" rtl="0"/>
            <a:r>
              <a:rPr lang="en-CA" sz="2600" dirty="0">
                <a:latin typeface="Poppins"/>
                <a:cs typeface="Poppins"/>
              </a:rPr>
              <a:t>Collect a procurement efficiency program fee to fund State procurement operations and the support of Cooperative buyers </a:t>
            </a:r>
            <a:endParaRPr lang="en-US" sz="26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644218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71926-A9A7-BCD8-9E9C-01C4FF863447}"/>
              </a:ext>
            </a:extLst>
          </p:cNvPr>
          <p:cNvSpPr>
            <a:spLocks noGrp="1"/>
          </p:cNvSpPr>
          <p:nvPr>
            <p:ph type="title"/>
          </p:nvPr>
        </p:nvSpPr>
        <p:spPr>
          <a:xfrm>
            <a:off x="186437" y="222455"/>
            <a:ext cx="11808541" cy="800101"/>
          </a:xfrm>
        </p:spPr>
        <p:txBody>
          <a:bodyPr>
            <a:normAutofit/>
          </a:bodyPr>
          <a:lstStyle/>
          <a:p>
            <a:pPr algn="ctr"/>
            <a:r>
              <a:rPr lang="en-US" sz="2800" dirty="0">
                <a:solidFill>
                  <a:srgbClr val="2C3990"/>
                </a:solidFill>
                <a:latin typeface="Poppins SemiBold" panose="00000700000000000000" pitchFamily="2" charset="0"/>
                <a:cs typeface="Poppins SemiBold" panose="00000700000000000000" pitchFamily="2" charset="0"/>
              </a:rPr>
              <a:t>NJ State contracts ensure compliance </a:t>
            </a:r>
          </a:p>
        </p:txBody>
      </p:sp>
      <p:sp>
        <p:nvSpPr>
          <p:cNvPr id="4" name="Content Placeholder 3">
            <a:extLst>
              <a:ext uri="{FF2B5EF4-FFF2-40B4-BE49-F238E27FC236}">
                <a16:creationId xmlns:a16="http://schemas.microsoft.com/office/drawing/2014/main" id="{86FEF0BD-6A52-3B9C-DCB0-1E76F9C65E13}"/>
              </a:ext>
            </a:extLst>
          </p:cNvPr>
          <p:cNvSpPr>
            <a:spLocks noGrp="1"/>
          </p:cNvSpPr>
          <p:nvPr>
            <p:ph idx="1"/>
          </p:nvPr>
        </p:nvSpPr>
        <p:spPr/>
        <p:txBody>
          <a:bodyPr>
            <a:normAutofit fontScale="92500" lnSpcReduction="10000"/>
          </a:bodyPr>
          <a:lstStyle/>
          <a:p>
            <a:pPr marL="457200" indent="-457200">
              <a:buFont typeface="Arial" panose="020B0604020202020204" pitchFamily="34" charset="0"/>
              <a:buChar char="•"/>
            </a:pPr>
            <a:r>
              <a:rPr lang="en-US" b="1" i="0" dirty="0">
                <a:solidFill>
                  <a:srgbClr val="212529"/>
                </a:solidFill>
                <a:effectLst/>
                <a:highlight>
                  <a:srgbClr val="FFFFFF"/>
                </a:highlight>
                <a:latin typeface="Poppins" panose="00000500000000000000" pitchFamily="2" charset="0"/>
                <a:cs typeface="Poppins" panose="00000500000000000000" pitchFamily="2" charset="0"/>
              </a:rPr>
              <a:t>Division of Purchase and Property</a:t>
            </a:r>
          </a:p>
          <a:p>
            <a:pPr marL="1143000" lvl="1" indent="-457200"/>
            <a:r>
              <a:rPr lang="en-US" b="0" i="0" dirty="0">
                <a:solidFill>
                  <a:srgbClr val="212529"/>
                </a:solidFill>
                <a:effectLst/>
                <a:highlight>
                  <a:srgbClr val="FFFFFF"/>
                </a:highlight>
                <a:latin typeface="Poppins" panose="00000500000000000000" pitchFamily="2" charset="0"/>
                <a:cs typeface="Poppins" panose="00000500000000000000" pitchFamily="2" charset="0"/>
              </a:rPr>
              <a:t>Bid proposals are evaluated by a Procurement Bureau Procurement Specialist or Evaluation Committee based on price, terms and conditions, specifications, and other factors  </a:t>
            </a:r>
            <a:r>
              <a:rPr lang="en-US" b="0" i="0" dirty="0">
                <a:solidFill>
                  <a:srgbClr val="212529"/>
                </a:solidFill>
                <a:effectLst/>
                <a:highlight>
                  <a:srgbClr val="FFFFFF"/>
                </a:highlight>
                <a:latin typeface="Poppins" panose="00000500000000000000" pitchFamily="2" charset="0"/>
                <a:cs typeface="Poppins" panose="00000500000000000000" pitchFamily="2" charset="0"/>
                <a:hlinkClick r:id="rId3"/>
              </a:rPr>
              <a:t>https://www.nj.gov/treasury/purchase/doingbusiness.shtml</a:t>
            </a:r>
            <a:r>
              <a:rPr lang="en-US" b="0" i="0" dirty="0">
                <a:solidFill>
                  <a:srgbClr val="212529"/>
                </a:solidFill>
                <a:effectLst/>
                <a:highlight>
                  <a:srgbClr val="FFFFFF"/>
                </a:highlight>
                <a:latin typeface="Poppins" panose="00000500000000000000" pitchFamily="2" charset="0"/>
                <a:cs typeface="Poppins" panose="00000500000000000000" pitchFamily="2" charset="0"/>
              </a:rPr>
              <a:t> </a:t>
            </a:r>
          </a:p>
          <a:p>
            <a:pPr marL="1143000" lvl="1" indent="-457200"/>
            <a:endParaRPr lang="en-US" b="0" i="0" dirty="0">
              <a:solidFill>
                <a:srgbClr val="212529"/>
              </a:solidFill>
              <a:effectLst/>
              <a:highlight>
                <a:srgbClr val="FFFFFF"/>
              </a:highlight>
              <a:latin typeface="Poppins" panose="00000500000000000000" pitchFamily="2" charset="0"/>
              <a:cs typeface="Poppins" panose="00000500000000000000" pitchFamily="2" charset="0"/>
            </a:endParaRPr>
          </a:p>
          <a:p>
            <a:pPr marL="457200" indent="-457200">
              <a:buFont typeface="Arial" panose="020B0604020202020204" pitchFamily="34" charset="0"/>
              <a:buChar char="•"/>
            </a:pPr>
            <a:r>
              <a:rPr lang="en-US" b="1" dirty="0">
                <a:solidFill>
                  <a:srgbClr val="212529"/>
                </a:solidFill>
                <a:highlight>
                  <a:srgbClr val="FFFFFF"/>
                </a:highlight>
                <a:latin typeface="Poppins" panose="00000500000000000000" pitchFamily="2" charset="0"/>
                <a:cs typeface="Poppins" panose="00000500000000000000" pitchFamily="2" charset="0"/>
              </a:rPr>
              <a:t>The office of the State Comptroller </a:t>
            </a:r>
          </a:p>
          <a:p>
            <a:pPr marL="1143000" lvl="1" indent="-457200"/>
            <a:r>
              <a:rPr lang="en-US" b="0" i="0" dirty="0">
                <a:solidFill>
                  <a:srgbClr val="444444"/>
                </a:solidFill>
                <a:effectLst/>
                <a:highlight>
                  <a:srgbClr val="FFFFFF"/>
                </a:highlight>
                <a:latin typeface="Poppins" panose="00000500000000000000" pitchFamily="2" charset="0"/>
                <a:cs typeface="Poppins" panose="00000500000000000000" pitchFamily="2" charset="0"/>
              </a:rPr>
              <a:t>The Procurement Division makes sure that taxpayer dollars are protected by ensuring that contracts are competitively bid and are held to high standards of fairness and transparency in order to avoid waste, cronyism, and corruption  </a:t>
            </a:r>
            <a:r>
              <a:rPr lang="en-US" b="0" i="0" dirty="0">
                <a:solidFill>
                  <a:srgbClr val="444444"/>
                </a:solidFill>
                <a:effectLst/>
                <a:highlight>
                  <a:srgbClr val="FFFFFF"/>
                </a:highlight>
                <a:latin typeface="Poppins" panose="00000500000000000000" pitchFamily="2" charset="0"/>
                <a:cs typeface="Poppins" panose="00000500000000000000" pitchFamily="2" charset="0"/>
                <a:hlinkClick r:id="rId4"/>
              </a:rPr>
              <a:t>https://www.nj.gov/comptroller/about/work/procurement/</a:t>
            </a:r>
            <a:r>
              <a:rPr lang="en-US" b="0" i="0" dirty="0">
                <a:solidFill>
                  <a:srgbClr val="444444"/>
                </a:solidFill>
                <a:effectLst/>
                <a:highlight>
                  <a:srgbClr val="FFFFFF"/>
                </a:highlight>
                <a:latin typeface="Poppins" panose="00000500000000000000" pitchFamily="2" charset="0"/>
                <a:cs typeface="Poppins" panose="00000500000000000000" pitchFamily="2" charset="0"/>
              </a:rPr>
              <a:t> </a:t>
            </a:r>
          </a:p>
          <a:p>
            <a:pPr marL="1143000" lvl="1" indent="-457200"/>
            <a:r>
              <a:rPr lang="en-US" dirty="0">
                <a:solidFill>
                  <a:srgbClr val="444444"/>
                </a:solidFill>
                <a:highlight>
                  <a:srgbClr val="FFFFFF"/>
                </a:highlight>
                <a:latin typeface="Poppins" panose="00000500000000000000" pitchFamily="2" charset="0"/>
                <a:cs typeface="Poppins" panose="00000500000000000000" pitchFamily="2" charset="0"/>
              </a:rPr>
              <a:t>Newsletter &amp; Notification </a:t>
            </a:r>
            <a:r>
              <a:rPr lang="en-US" dirty="0">
                <a:latin typeface="Poppins" panose="00000500000000000000" pitchFamily="2" charset="0"/>
                <a:cs typeface="Poppins" panose="00000500000000000000" pitchFamily="2" charset="0"/>
                <a:hlinkClick r:id="rId5"/>
              </a:rPr>
              <a:t>New Jersey Office of the State Comptroller - Subscribe for Email Updates (govdelivery.com)</a:t>
            </a:r>
            <a:endParaRPr lang="en-US"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359277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22886-9759-4E46-CD2E-9CA05D63052A}"/>
              </a:ext>
            </a:extLst>
          </p:cNvPr>
          <p:cNvSpPr>
            <a:spLocks noGrp="1"/>
          </p:cNvSpPr>
          <p:nvPr>
            <p:ph type="title"/>
          </p:nvPr>
        </p:nvSpPr>
        <p:spPr>
          <a:xfrm>
            <a:off x="752733" y="365125"/>
            <a:ext cx="10686535" cy="800101"/>
          </a:xfrm>
        </p:spPr>
        <p:txBody>
          <a:bodyPr/>
          <a:lstStyle/>
          <a:p>
            <a:pPr algn="ctr"/>
            <a:r>
              <a:rPr lang="en-US" dirty="0">
                <a:latin typeface="Poppins" panose="00000500000000000000" pitchFamily="2" charset="0"/>
                <a:cs typeface="Poppins" panose="00000500000000000000" pitchFamily="2" charset="0"/>
              </a:rPr>
              <a:t>NJ State Contracts	</a:t>
            </a:r>
          </a:p>
        </p:txBody>
      </p:sp>
      <p:sp>
        <p:nvSpPr>
          <p:cNvPr id="3" name="Content Placeholder 2">
            <a:extLst>
              <a:ext uri="{FF2B5EF4-FFF2-40B4-BE49-F238E27FC236}">
                <a16:creationId xmlns:a16="http://schemas.microsoft.com/office/drawing/2014/main" id="{BE8540D4-2A20-9877-9B29-F20A7D2A7491}"/>
              </a:ext>
            </a:extLst>
          </p:cNvPr>
          <p:cNvSpPr>
            <a:spLocks noGrp="1"/>
          </p:cNvSpPr>
          <p:nvPr>
            <p:ph idx="1"/>
          </p:nvPr>
        </p:nvSpPr>
        <p:spPr>
          <a:xfrm>
            <a:off x="538161" y="1253331"/>
            <a:ext cx="10686535" cy="4870378"/>
          </a:xfrm>
        </p:spPr>
        <p:txBody>
          <a:bodyPr vert="horz" lIns="91440" tIns="45720" rIns="91440" bIns="45720" rtlCol="0" anchor="t">
            <a:normAutofit lnSpcReduction="10000"/>
          </a:bodyPr>
          <a:lstStyle/>
          <a:p>
            <a:pPr marL="457200" indent="-457200">
              <a:buFont typeface="Arial" panose="020B0604020202020204" pitchFamily="34" charset="0"/>
              <a:buChar char="•"/>
            </a:pPr>
            <a:r>
              <a:rPr lang="en-US" dirty="0">
                <a:latin typeface="Poppins" panose="00000500000000000000" pitchFamily="2" charset="0"/>
                <a:cs typeface="Poppins" panose="00000500000000000000" pitchFamily="2" charset="0"/>
              </a:rPr>
              <a:t>Division of Purchase &amp; Property uses the NJSTART system for all Bid solicitations</a:t>
            </a:r>
          </a:p>
          <a:p>
            <a:pPr marL="1143000" lvl="1" indent="-457200"/>
            <a:r>
              <a:rPr lang="en-US" dirty="0">
                <a:latin typeface="Poppins" panose="00000500000000000000" pitchFamily="2" charset="0"/>
                <a:cs typeface="Poppins" panose="00000500000000000000" pitchFamily="2" charset="0"/>
              </a:rPr>
              <a:t>Examples can be found here </a:t>
            </a:r>
            <a:r>
              <a:rPr lang="en-US" dirty="0">
                <a:latin typeface="Poppins" panose="00000500000000000000" pitchFamily="2" charset="0"/>
                <a:cs typeface="Poppins" panose="00000500000000000000" pitchFamily="2" charset="0"/>
                <a:hlinkClick r:id="rId3"/>
              </a:rPr>
              <a:t>https://www.njstart.gov/bso/view/search/external/advancedSearchBid.xhtml</a:t>
            </a:r>
            <a:endParaRPr lang="en-US" dirty="0">
              <a:latin typeface="Poppins" panose="00000500000000000000" pitchFamily="2" charset="0"/>
              <a:cs typeface="Poppins" panose="00000500000000000000" pitchFamily="2" charset="0"/>
            </a:endParaRPr>
          </a:p>
          <a:p>
            <a:pPr marL="457200" indent="-457200">
              <a:buFont typeface="Arial" panose="020B0604020202020204" pitchFamily="34" charset="0"/>
              <a:buChar char="•"/>
            </a:pPr>
            <a:r>
              <a:rPr lang="en-US" dirty="0">
                <a:latin typeface="Poppins" panose="00000500000000000000" pitchFamily="2" charset="0"/>
                <a:cs typeface="Poppins" panose="00000500000000000000" pitchFamily="2" charset="0"/>
              </a:rPr>
              <a:t>All vendor compliance documents are collected</a:t>
            </a:r>
          </a:p>
          <a:p>
            <a:pPr marL="457200" indent="-457200">
              <a:buFont typeface="Arial" panose="020B0604020202020204" pitchFamily="34" charset="0"/>
              <a:buChar char="•"/>
            </a:pPr>
            <a:r>
              <a:rPr lang="en-US" dirty="0">
                <a:latin typeface="Poppins" panose="00000500000000000000" pitchFamily="2" charset="0"/>
                <a:cs typeface="Poppins" panose="00000500000000000000" pitchFamily="2" charset="0"/>
              </a:rPr>
              <a:t>Bid are publicly advertised</a:t>
            </a:r>
          </a:p>
          <a:p>
            <a:pPr marL="457200" indent="-457200">
              <a:buFont typeface="Arial" panose="020B0604020202020204" pitchFamily="34" charset="0"/>
              <a:buChar char="•"/>
            </a:pPr>
            <a:r>
              <a:rPr lang="en-US" dirty="0">
                <a:latin typeface="Poppins" panose="00000500000000000000" pitchFamily="2" charset="0"/>
                <a:cs typeface="Poppins" panose="00000500000000000000" pitchFamily="2" charset="0"/>
              </a:rPr>
              <a:t>Opening dates are published</a:t>
            </a:r>
          </a:p>
          <a:p>
            <a:pPr marL="457200" indent="-457200">
              <a:buFont typeface="Arial" panose="020B0604020202020204" pitchFamily="34" charset="0"/>
              <a:buChar char="•"/>
            </a:pPr>
            <a:r>
              <a:rPr lang="en-US" dirty="0">
                <a:latin typeface="Poppins" panose="00000500000000000000" pitchFamily="2" charset="0"/>
                <a:cs typeface="Poppins" panose="00000500000000000000" pitchFamily="2" charset="0"/>
              </a:rPr>
              <a:t>Bids are reviewed </a:t>
            </a:r>
          </a:p>
          <a:p>
            <a:pPr marL="457200" indent="-457200">
              <a:buFont typeface="Arial" panose="020B0604020202020204" pitchFamily="34" charset="0"/>
              <a:buChar char="•"/>
            </a:pPr>
            <a:r>
              <a:rPr lang="en-US" dirty="0">
                <a:latin typeface="Poppins" panose="00000500000000000000" pitchFamily="2" charset="0"/>
                <a:cs typeface="Poppins" panose="00000500000000000000" pitchFamily="2" charset="0"/>
              </a:rPr>
              <a:t>Public comment </a:t>
            </a:r>
          </a:p>
          <a:p>
            <a:pPr marL="457200" indent="-457200">
              <a:buFont typeface="Arial" panose="020B0604020202020204" pitchFamily="34" charset="0"/>
              <a:buChar char="•"/>
            </a:pPr>
            <a:r>
              <a:rPr lang="en-US" dirty="0">
                <a:latin typeface="Poppins" panose="00000500000000000000" pitchFamily="2" charset="0"/>
                <a:cs typeface="Poppins" panose="00000500000000000000" pitchFamily="2" charset="0"/>
              </a:rPr>
              <a:t>Contract Awards are published </a:t>
            </a:r>
          </a:p>
          <a:p>
            <a:pPr marL="457200" indent="-457200"/>
            <a:endParaRPr lang="en-US" dirty="0"/>
          </a:p>
          <a:p>
            <a:pPr marL="1143000" lvl="1" indent="-457200"/>
            <a:endParaRPr lang="en-US" dirty="0"/>
          </a:p>
          <a:p>
            <a:pPr lvl="1" indent="0">
              <a:buNone/>
            </a:pPr>
            <a:endParaRPr lang="en-US" dirty="0"/>
          </a:p>
        </p:txBody>
      </p:sp>
    </p:spTree>
    <p:extLst>
      <p:ext uri="{BB962C8B-B14F-4D97-AF65-F5344CB8AC3E}">
        <p14:creationId xmlns:p14="http://schemas.microsoft.com/office/powerpoint/2010/main" val="80860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25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25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25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25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25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25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25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CE91F-63CC-C6B9-24FC-EE5A1367E5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2BE239-2BFC-156D-F3AE-7B6C9DD274B6}"/>
              </a:ext>
            </a:extLst>
          </p:cNvPr>
          <p:cNvSpPr>
            <a:spLocks noGrp="1"/>
          </p:cNvSpPr>
          <p:nvPr>
            <p:ph type="ctrTitle"/>
          </p:nvPr>
        </p:nvSpPr>
        <p:spPr/>
        <p:txBody>
          <a:bodyPr/>
          <a:lstStyle/>
          <a:p>
            <a:r>
              <a:rPr lang="en-US" dirty="0">
                <a:latin typeface="Poppins" panose="00000500000000000000" pitchFamily="2" charset="0"/>
                <a:cs typeface="Poppins" panose="00000500000000000000" pitchFamily="2" charset="0"/>
              </a:rPr>
              <a:t>NJSTART Resources </a:t>
            </a:r>
          </a:p>
        </p:txBody>
      </p:sp>
    </p:spTree>
    <p:extLst>
      <p:ext uri="{BB962C8B-B14F-4D97-AF65-F5344CB8AC3E}">
        <p14:creationId xmlns:p14="http://schemas.microsoft.com/office/powerpoint/2010/main" val="11994697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D88932885E47A4BB339279489B45FEF" ma:contentTypeVersion="17" ma:contentTypeDescription="Create a new document." ma:contentTypeScope="" ma:versionID="632baed183d26bcef8314a53a997f57b">
  <xsd:schema xmlns:xsd="http://www.w3.org/2001/XMLSchema" xmlns:xs="http://www.w3.org/2001/XMLSchema" xmlns:p="http://schemas.microsoft.com/office/2006/metadata/properties" xmlns:ns2="5d18ea87-996e-4c96-8c53-238b32ead670" xmlns:ns3="01a9c2d7-bc89-4925-ba2a-30be53192405" targetNamespace="http://schemas.microsoft.com/office/2006/metadata/properties" ma:root="true" ma:fieldsID="25ad21c8dd7b9b60db6a50a1377aa5f5" ns2:_="" ns3:_="">
    <xsd:import namespace="5d18ea87-996e-4c96-8c53-238b32ead670"/>
    <xsd:import namespace="01a9c2d7-bc89-4925-ba2a-30be53192405"/>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Comments" minOccurs="0"/>
                <xsd:element ref="ns2:MediaServiceOCR" minOccurs="0"/>
                <xsd:element ref="ns2:MediaLengthInSeconds" minOccurs="0"/>
                <xsd:element ref="ns2:MediaServiceLocation" minOccurs="0"/>
                <xsd:element ref="ns2:Mont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18ea87-996e-4c96-8c53-238b32ead67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ae0283f4-3008-4395-87e7-764bd1cb9aeb"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Comments" ma:index="20" nillable="true" ma:displayName="Comments" ma:description="Add relevant data to identify the document" ma:format="Dropdown" ma:internalName="Comments">
      <xsd:simpleType>
        <xsd:restriction base="dms:Text">
          <xsd:maxLength value="255"/>
        </xsd:restriction>
      </xsd:simpleType>
    </xsd:element>
    <xsd:element name="MediaServiceOCR" ma:index="21" nillable="true" ma:displayName="Extracted Text" ma:internalName="MediaServiceOCR"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onth" ma:index="24" nillable="true" ma:displayName="Month" ma:format="DateOnly" ma:internalName="Month">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1a9c2d7-bc89-4925-ba2a-30be53192405"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62025ddb-7a6b-4b4e-8047-7024baa9d88b}" ma:internalName="TaxCatchAll" ma:showField="CatchAllData" ma:web="01a9c2d7-bc89-4925-ba2a-30be53192405">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1a9c2d7-bc89-4925-ba2a-30be53192405" xsi:nil="true"/>
    <lcf76f155ced4ddcb4097134ff3c332f xmlns="5d18ea87-996e-4c96-8c53-238b32ead670">
      <Terms xmlns="http://schemas.microsoft.com/office/infopath/2007/PartnerControls"/>
    </lcf76f155ced4ddcb4097134ff3c332f>
    <SharedWithUsers xmlns="01a9c2d7-bc89-4925-ba2a-30be53192405">
      <UserInfo>
        <DisplayName/>
        <AccountId xsi:nil="true"/>
        <AccountType/>
      </UserInfo>
    </SharedWithUsers>
    <MediaLengthInSeconds xmlns="5d18ea87-996e-4c96-8c53-238b32ead670" xsi:nil="true"/>
    <Comments xmlns="5d18ea87-996e-4c96-8c53-238b32ead670" xsi:nil="true"/>
    <Month xmlns="5d18ea87-996e-4c96-8c53-238b32ead670" xsi:nil="true"/>
  </documentManagement>
</p:properties>
</file>

<file path=customXml/itemProps1.xml><?xml version="1.0" encoding="utf-8"?>
<ds:datastoreItem xmlns:ds="http://schemas.openxmlformats.org/officeDocument/2006/customXml" ds:itemID="{9B136D1B-879D-4AFD-80DE-BCD13FBAEE6F}">
  <ds:schemaRefs>
    <ds:schemaRef ds:uri="http://schemas.microsoft.com/sharepoint/v3/contenttype/forms"/>
  </ds:schemaRefs>
</ds:datastoreItem>
</file>

<file path=customXml/itemProps2.xml><?xml version="1.0" encoding="utf-8"?>
<ds:datastoreItem xmlns:ds="http://schemas.openxmlformats.org/officeDocument/2006/customXml" ds:itemID="{18B7FCD0-1572-429B-9C23-F54FA2A50A11}">
  <ds:schemaRefs>
    <ds:schemaRef ds:uri="01a9c2d7-bc89-4925-ba2a-30be53192405"/>
    <ds:schemaRef ds:uri="5d18ea87-996e-4c96-8c53-238b32ead67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DF01F93-AF1E-4DCC-ABBA-6746972D8D38}">
  <ds:schemaRefs>
    <ds:schemaRef ds:uri="http://schemas.openxmlformats.org/package/2006/metadata/core-properties"/>
    <ds:schemaRef ds:uri="http://schemas.microsoft.com/office/2006/metadata/properties"/>
    <ds:schemaRef ds:uri="http://schemas.microsoft.com/office/infopath/2007/PartnerControls"/>
    <ds:schemaRef ds:uri="http://purl.org/dc/elements/1.1/"/>
    <ds:schemaRef ds:uri="http://schemas.microsoft.com/office/2006/documentManagement/types"/>
    <ds:schemaRef ds:uri="http://purl.org/dc/dcmitype/"/>
    <ds:schemaRef ds:uri="5d18ea87-996e-4c96-8c53-238b32ead670"/>
    <ds:schemaRef ds:uri="01a9c2d7-bc89-4925-ba2a-30be53192405"/>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3271</TotalTime>
  <Words>1835</Words>
  <Application>Microsoft Office PowerPoint</Application>
  <PresentationFormat>Widescreen</PresentationFormat>
  <Paragraphs>230</Paragraphs>
  <Slides>19</Slides>
  <Notes>16</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Agenda</vt:lpstr>
      <vt:lpstr>Meet the Team</vt:lpstr>
      <vt:lpstr>NJSTART – What is it?</vt:lpstr>
      <vt:lpstr>Some of Periscope’s State Contract Responsibilities </vt:lpstr>
      <vt:lpstr>NJ State contracts ensure compliance </vt:lpstr>
      <vt:lpstr>NJ State Contracts </vt:lpstr>
      <vt:lpstr>NJSTART Resources </vt:lpstr>
      <vt:lpstr>NJSTART Online Resource Pages</vt:lpstr>
      <vt:lpstr>Sample of Contract Data in the NJSTART Quarterly Contract Report </vt:lpstr>
      <vt:lpstr>Back to School Contracts report </vt:lpstr>
      <vt:lpstr>Reviewing Contracts (Blankets) &amp; Attachments in NJSTART</vt:lpstr>
      <vt:lpstr>Suggested Best Practices for utilizing NJ State Cooperative Purchasing Contracts </vt:lpstr>
      <vt:lpstr>Let's Take a Look Together!</vt:lpstr>
      <vt:lpstr>What we covered </vt:lpstr>
      <vt:lpstr>  Next Steps Contact Trevor Day and Bill Hnatiuk    coop-NJSTART@Mdfcommerce.com   Go to our online resource  Page to sign up for access to njstart.gov and our newsletters.  www.njstart.info  Request to schedule NJSTART Training  Functionality – Navigation   </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NJSTART Update and Training Session  New Jersey Public Purchasing Entities</dc:title>
  <dc:creator>Nick Susi</dc:creator>
  <cp:lastModifiedBy>Tania Dinis</cp:lastModifiedBy>
  <cp:revision>29</cp:revision>
  <cp:lastPrinted>2024-05-10T18:04:11Z</cp:lastPrinted>
  <dcterms:created xsi:type="dcterms:W3CDTF">2022-02-28T13:22:54Z</dcterms:created>
  <dcterms:modified xsi:type="dcterms:W3CDTF">2024-10-16T14:50:11Z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0x0101007D88932885E47A4BB339279489B45FEF</vt:lpwstr>
  </property>
  <property fmtid="{D5CDD505-2E9C-101B-9397-08002B2CF9AE}" pid="3" name="Order">
    <vt:r8>67900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MediaServiceImageTags">
    <vt:lpwstr/>
  </property>
</Properties>
</file>