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4534" r:id="rId5"/>
    <p:sldId id="4543" r:id="rId6"/>
    <p:sldId id="392" r:id="rId7"/>
    <p:sldId id="4578" r:id="rId8"/>
    <p:sldId id="4555" r:id="rId9"/>
    <p:sldId id="4552" r:id="rId10"/>
    <p:sldId id="4538" r:id="rId11"/>
    <p:sldId id="4574" r:id="rId12"/>
    <p:sldId id="4573" r:id="rId13"/>
    <p:sldId id="4568" r:id="rId14"/>
    <p:sldId id="277" r:id="rId15"/>
    <p:sldId id="4569" r:id="rId16"/>
    <p:sldId id="4570" r:id="rId17"/>
    <p:sldId id="4560" r:id="rId18"/>
    <p:sldId id="4571" r:id="rId19"/>
    <p:sldId id="4576" r:id="rId20"/>
    <p:sldId id="4541" r:id="rId21"/>
    <p:sldId id="45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159AEA-9B70-D482-36AA-91FD258A2E91}" name="Nick Susi" initials="NS" userId="S::Nick.Susi@mdfcommerce.com::9ffd0cbf-df65-4ac6-82e4-666829d958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D73"/>
    <a:srgbClr val="2A4092"/>
    <a:srgbClr val="000000"/>
    <a:srgbClr val="139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77D8D-5CFA-4202-B363-98D85756B0CE}" v="17" dt="2024-06-10T21:27:30.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3274" autoAdjust="0"/>
  </p:normalViewPr>
  <p:slideViewPr>
    <p:cSldViewPr snapToGrid="0">
      <p:cViewPr varScale="1">
        <p:scale>
          <a:sx n="88" d="100"/>
          <a:sy n="88" d="100"/>
        </p:scale>
        <p:origin x="141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Hnatiuk" userId="dd1039c7-b450-4171-bb35-410e56bb92f7" providerId="ADAL" clId="{F9777D8D-5CFA-4202-B363-98D85756B0CE}"/>
    <pc:docChg chg="modSld">
      <pc:chgData name="Bill Hnatiuk" userId="dd1039c7-b450-4171-bb35-410e56bb92f7" providerId="ADAL" clId="{F9777D8D-5CFA-4202-B363-98D85756B0CE}" dt="2024-06-10T21:27:30.305" v="16" actId="20577"/>
      <pc:docMkLst>
        <pc:docMk/>
      </pc:docMkLst>
      <pc:sldChg chg="modSp">
        <pc:chgData name="Bill Hnatiuk" userId="dd1039c7-b450-4171-bb35-410e56bb92f7" providerId="ADAL" clId="{F9777D8D-5CFA-4202-B363-98D85756B0CE}" dt="2024-06-10T21:27:30.305" v="16" actId="20577"/>
        <pc:sldMkLst>
          <pc:docMk/>
          <pc:sldMk cId="4153440972" sldId="4578"/>
        </pc:sldMkLst>
        <pc:graphicFrameChg chg="mod">
          <ac:chgData name="Bill Hnatiuk" userId="dd1039c7-b450-4171-bb35-410e56bb92f7" providerId="ADAL" clId="{F9777D8D-5CFA-4202-B363-98D85756B0CE}" dt="2024-06-10T21:27:30.305" v="16" actId="20577"/>
          <ac:graphicFrameMkLst>
            <pc:docMk/>
            <pc:sldMk cId="4153440972" sldId="4578"/>
            <ac:graphicFrameMk id="6" creationId="{08383520-3CED-47BC-96BF-B923D9C7B2E8}"/>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hyperlink" Target="mailto:coop-njstart@mdfcommerce.com" TargetMode="Externa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diagrams/_rels/data3.xml.rels><?xml version="1.0" encoding="UTF-8" standalone="yes"?>
<Relationships xmlns="http://schemas.openxmlformats.org/package/2006/relationships"><Relationship Id="rId1" Type="http://schemas.openxmlformats.org/officeDocument/2006/relationships/hyperlink" Target="http://www.njstart.info/"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hyperlink" Target="mailto:coop-njstart@mdfcommerce.com" TargetMode="External"/><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1" Type="http://schemas.openxmlformats.org/officeDocument/2006/relationships/hyperlink" Target="http://www.njstart.info/"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CC39D-D4A5-4F27-8118-EA8ADA53C3A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30A7183-C746-49C2-ACA7-B087231A3038}">
      <dgm:prSet/>
      <dgm:spPr/>
      <dgm:t>
        <a:bodyPr/>
        <a:lstStyle/>
        <a:p>
          <a:r>
            <a:rPr lang="en-US">
              <a:latin typeface="Poppins" panose="00000500000000000000" pitchFamily="2" charset="0"/>
              <a:cs typeface="Poppins" panose="00000500000000000000" pitchFamily="2" charset="0"/>
            </a:rPr>
            <a:t>Nick Susi, General Manager </a:t>
          </a:r>
        </a:p>
      </dgm:t>
    </dgm:pt>
    <dgm:pt modelId="{8CE04710-423F-4AFB-923E-6FFF81CCB1FD}" type="parTrans" cxnId="{BE73156D-7E83-4C55-81E5-7CFE0CBC3DAC}">
      <dgm:prSet/>
      <dgm:spPr/>
      <dgm:t>
        <a:bodyPr/>
        <a:lstStyle/>
        <a:p>
          <a:endParaRPr lang="en-US"/>
        </a:p>
      </dgm:t>
    </dgm:pt>
    <dgm:pt modelId="{C3F568EA-3505-44E7-B803-6683C348530B}" type="sibTrans" cxnId="{BE73156D-7E83-4C55-81E5-7CFE0CBC3DAC}">
      <dgm:prSet/>
      <dgm:spPr/>
      <dgm:t>
        <a:bodyPr/>
        <a:lstStyle/>
        <a:p>
          <a:endParaRPr lang="en-US"/>
        </a:p>
      </dgm:t>
    </dgm:pt>
    <dgm:pt modelId="{022ED119-7CDB-4D3C-A901-2C7CEB4BA795}">
      <dgm:prSet/>
      <dgm:spPr/>
      <dgm:t>
        <a:bodyPr/>
        <a:lstStyle/>
        <a:p>
          <a:r>
            <a:rPr lang="en-US">
              <a:latin typeface="Poppins" panose="00000500000000000000" pitchFamily="2" charset="0"/>
              <a:cs typeface="Poppins" panose="00000500000000000000" pitchFamily="2" charset="0"/>
            </a:rPr>
            <a:t>Bill Hnatiuk, Local Government Manager </a:t>
          </a:r>
        </a:p>
      </dgm:t>
    </dgm:pt>
    <dgm:pt modelId="{6E157C6C-8202-464A-973A-3A001F7E48F1}" type="parTrans" cxnId="{6B4F4D58-4D4C-458C-B640-47A9B495D014}">
      <dgm:prSet/>
      <dgm:spPr/>
      <dgm:t>
        <a:bodyPr/>
        <a:lstStyle/>
        <a:p>
          <a:endParaRPr lang="en-US"/>
        </a:p>
      </dgm:t>
    </dgm:pt>
    <dgm:pt modelId="{AF56898B-32CF-4842-A4A3-A48344BCE9BF}" type="sibTrans" cxnId="{6B4F4D58-4D4C-458C-B640-47A9B495D014}">
      <dgm:prSet/>
      <dgm:spPr/>
      <dgm:t>
        <a:bodyPr/>
        <a:lstStyle/>
        <a:p>
          <a:endParaRPr lang="en-US"/>
        </a:p>
      </dgm:t>
    </dgm:pt>
    <dgm:pt modelId="{08C095CB-031F-476D-8BAA-E4AC685B9A9D}">
      <dgm:prSet/>
      <dgm:spPr/>
      <dgm:t>
        <a:bodyPr/>
        <a:lstStyle/>
        <a:p>
          <a:r>
            <a:rPr lang="en-US" dirty="0">
              <a:latin typeface="Poppins" panose="00000500000000000000" pitchFamily="2" charset="0"/>
              <a:cs typeface="Poppins" panose="00000500000000000000" pitchFamily="2" charset="0"/>
            </a:rPr>
            <a:t>Cheri Ray</a:t>
          </a:r>
          <a:r>
            <a:rPr lang="en-US">
              <a:latin typeface="Poppins" panose="00000500000000000000" pitchFamily="2" charset="0"/>
              <a:cs typeface="Poppins" panose="00000500000000000000" pitchFamily="2" charset="0"/>
            </a:rPr>
            <a:t>, Program Manager</a:t>
          </a:r>
        </a:p>
      </dgm:t>
    </dgm:pt>
    <dgm:pt modelId="{A3EF93B6-187F-48DD-9AC2-7D10DAC740DE}" type="parTrans" cxnId="{33D6E3E2-CACE-4210-919E-1C23EBA11313}">
      <dgm:prSet/>
      <dgm:spPr/>
      <dgm:t>
        <a:bodyPr/>
        <a:lstStyle/>
        <a:p>
          <a:endParaRPr lang="en-US"/>
        </a:p>
      </dgm:t>
    </dgm:pt>
    <dgm:pt modelId="{E3A2BCA2-88FE-4820-A625-10924C945225}" type="sibTrans" cxnId="{33D6E3E2-CACE-4210-919E-1C23EBA11313}">
      <dgm:prSet/>
      <dgm:spPr/>
      <dgm:t>
        <a:bodyPr/>
        <a:lstStyle/>
        <a:p>
          <a:endParaRPr lang="en-US"/>
        </a:p>
      </dgm:t>
    </dgm:pt>
    <dgm:pt modelId="{2C8BD8C2-A742-4123-A936-4B56027687C2}">
      <dgm:prSet/>
      <dgm:spPr/>
      <dgm:t>
        <a:bodyPr/>
        <a:lstStyle/>
        <a:p>
          <a:r>
            <a:rPr lang="en-US">
              <a:latin typeface="Poppins" panose="00000500000000000000" pitchFamily="2" charset="0"/>
              <a:cs typeface="Poppins" panose="00000500000000000000" pitchFamily="2" charset="0"/>
            </a:rPr>
            <a:t>Holly Towle, Account Manager </a:t>
          </a:r>
        </a:p>
      </dgm:t>
    </dgm:pt>
    <dgm:pt modelId="{4E71B365-E099-4C52-80AC-E4B4DA1C4441}" type="parTrans" cxnId="{5F8D784A-1E4D-47C4-9518-9D67191DDF0E}">
      <dgm:prSet/>
      <dgm:spPr/>
      <dgm:t>
        <a:bodyPr/>
        <a:lstStyle/>
        <a:p>
          <a:endParaRPr lang="en-US"/>
        </a:p>
      </dgm:t>
    </dgm:pt>
    <dgm:pt modelId="{993EA45A-45AE-4A0A-925B-0341DA57661B}" type="sibTrans" cxnId="{5F8D784A-1E4D-47C4-9518-9D67191DDF0E}">
      <dgm:prSet/>
      <dgm:spPr/>
      <dgm:t>
        <a:bodyPr/>
        <a:lstStyle/>
        <a:p>
          <a:endParaRPr lang="en-US"/>
        </a:p>
      </dgm:t>
    </dgm:pt>
    <dgm:pt modelId="{5FE942B2-5E51-457E-AED6-FC36518D963F}" type="pres">
      <dgm:prSet presAssocID="{CB5CC39D-D4A5-4F27-8118-EA8ADA53C3A0}" presName="vert0" presStyleCnt="0">
        <dgm:presLayoutVars>
          <dgm:dir/>
          <dgm:animOne val="branch"/>
          <dgm:animLvl val="lvl"/>
        </dgm:presLayoutVars>
      </dgm:prSet>
      <dgm:spPr/>
    </dgm:pt>
    <dgm:pt modelId="{97B1D00F-9339-48D1-88F3-FDE7BA4FB589}" type="pres">
      <dgm:prSet presAssocID="{830A7183-C746-49C2-ACA7-B087231A3038}" presName="thickLine" presStyleLbl="alignNode1" presStyleIdx="0" presStyleCnt="4"/>
      <dgm:spPr/>
    </dgm:pt>
    <dgm:pt modelId="{E0954E41-E785-4102-8BEF-83256AAF05F7}" type="pres">
      <dgm:prSet presAssocID="{830A7183-C746-49C2-ACA7-B087231A3038}" presName="horz1" presStyleCnt="0"/>
      <dgm:spPr/>
    </dgm:pt>
    <dgm:pt modelId="{0C64C1C4-4EC1-4248-BD69-720FB6BA0C8B}" type="pres">
      <dgm:prSet presAssocID="{830A7183-C746-49C2-ACA7-B087231A3038}" presName="tx1" presStyleLbl="revTx" presStyleIdx="0" presStyleCnt="4"/>
      <dgm:spPr/>
    </dgm:pt>
    <dgm:pt modelId="{0DC5EDA6-3C0A-46C5-B111-28CF8E143D7C}" type="pres">
      <dgm:prSet presAssocID="{830A7183-C746-49C2-ACA7-B087231A3038}" presName="vert1" presStyleCnt="0"/>
      <dgm:spPr/>
    </dgm:pt>
    <dgm:pt modelId="{412D659D-8E71-4807-9AC8-9357FE34E5DC}" type="pres">
      <dgm:prSet presAssocID="{022ED119-7CDB-4D3C-A901-2C7CEB4BA795}" presName="thickLine" presStyleLbl="alignNode1" presStyleIdx="1" presStyleCnt="4"/>
      <dgm:spPr/>
    </dgm:pt>
    <dgm:pt modelId="{F6F0AC8C-18CF-429B-AB98-BDD79EA6E0E8}" type="pres">
      <dgm:prSet presAssocID="{022ED119-7CDB-4D3C-A901-2C7CEB4BA795}" presName="horz1" presStyleCnt="0"/>
      <dgm:spPr/>
    </dgm:pt>
    <dgm:pt modelId="{406510BF-3481-4565-910D-F95A3351B2B8}" type="pres">
      <dgm:prSet presAssocID="{022ED119-7CDB-4D3C-A901-2C7CEB4BA795}" presName="tx1" presStyleLbl="revTx" presStyleIdx="1" presStyleCnt="4"/>
      <dgm:spPr/>
    </dgm:pt>
    <dgm:pt modelId="{14542FC1-C482-4EDD-B31E-C78275C0672C}" type="pres">
      <dgm:prSet presAssocID="{022ED119-7CDB-4D3C-A901-2C7CEB4BA795}" presName="vert1" presStyleCnt="0"/>
      <dgm:spPr/>
    </dgm:pt>
    <dgm:pt modelId="{CFD65488-68B7-4839-9E7E-CCBA345F6C66}" type="pres">
      <dgm:prSet presAssocID="{2C8BD8C2-A742-4123-A936-4B56027687C2}" presName="thickLine" presStyleLbl="alignNode1" presStyleIdx="2" presStyleCnt="4"/>
      <dgm:spPr/>
    </dgm:pt>
    <dgm:pt modelId="{A40E069E-1FA4-4ABD-9A6B-CCF78646E902}" type="pres">
      <dgm:prSet presAssocID="{2C8BD8C2-A742-4123-A936-4B56027687C2}" presName="horz1" presStyleCnt="0"/>
      <dgm:spPr/>
    </dgm:pt>
    <dgm:pt modelId="{7FFFA0F3-BB34-496A-8A97-65A4E9E0723C}" type="pres">
      <dgm:prSet presAssocID="{2C8BD8C2-A742-4123-A936-4B56027687C2}" presName="tx1" presStyleLbl="revTx" presStyleIdx="2" presStyleCnt="4"/>
      <dgm:spPr/>
    </dgm:pt>
    <dgm:pt modelId="{A7691143-3307-4116-B114-0AF327C7FD73}" type="pres">
      <dgm:prSet presAssocID="{2C8BD8C2-A742-4123-A936-4B56027687C2}" presName="vert1" presStyleCnt="0"/>
      <dgm:spPr/>
    </dgm:pt>
    <dgm:pt modelId="{CF556A6A-2CDB-4D5C-A569-DAC2392CE592}" type="pres">
      <dgm:prSet presAssocID="{08C095CB-031F-476D-8BAA-E4AC685B9A9D}" presName="thickLine" presStyleLbl="alignNode1" presStyleIdx="3" presStyleCnt="4"/>
      <dgm:spPr/>
    </dgm:pt>
    <dgm:pt modelId="{9151E6DA-0960-48ED-B204-47186DB7EA60}" type="pres">
      <dgm:prSet presAssocID="{08C095CB-031F-476D-8BAA-E4AC685B9A9D}" presName="horz1" presStyleCnt="0"/>
      <dgm:spPr/>
    </dgm:pt>
    <dgm:pt modelId="{39520DC1-6EEB-41DD-B151-E85FB0AB6BBD}" type="pres">
      <dgm:prSet presAssocID="{08C095CB-031F-476D-8BAA-E4AC685B9A9D}" presName="tx1" presStyleLbl="revTx" presStyleIdx="3" presStyleCnt="4"/>
      <dgm:spPr/>
    </dgm:pt>
    <dgm:pt modelId="{35228F6B-8FDF-4ED9-BB7B-889DF6FF81DC}" type="pres">
      <dgm:prSet presAssocID="{08C095CB-031F-476D-8BAA-E4AC685B9A9D}" presName="vert1" presStyleCnt="0"/>
      <dgm:spPr/>
    </dgm:pt>
  </dgm:ptLst>
  <dgm:cxnLst>
    <dgm:cxn modelId="{A24F3E48-224D-4258-9379-46B84EEB96FE}" type="presOf" srcId="{CB5CC39D-D4A5-4F27-8118-EA8ADA53C3A0}" destId="{5FE942B2-5E51-457E-AED6-FC36518D963F}" srcOrd="0" destOrd="0" presId="urn:microsoft.com/office/officeart/2008/layout/LinedList"/>
    <dgm:cxn modelId="{5F8D784A-1E4D-47C4-9518-9D67191DDF0E}" srcId="{CB5CC39D-D4A5-4F27-8118-EA8ADA53C3A0}" destId="{2C8BD8C2-A742-4123-A936-4B56027687C2}" srcOrd="2" destOrd="0" parTransId="{4E71B365-E099-4C52-80AC-E4B4DA1C4441}" sibTransId="{993EA45A-45AE-4A0A-925B-0341DA57661B}"/>
    <dgm:cxn modelId="{CB0EB56A-966E-4F1B-B893-86EF6D6A5200}" type="presOf" srcId="{08C095CB-031F-476D-8BAA-E4AC685B9A9D}" destId="{39520DC1-6EEB-41DD-B151-E85FB0AB6BBD}" srcOrd="0" destOrd="0" presId="urn:microsoft.com/office/officeart/2008/layout/LinedList"/>
    <dgm:cxn modelId="{BE73156D-7E83-4C55-81E5-7CFE0CBC3DAC}" srcId="{CB5CC39D-D4A5-4F27-8118-EA8ADA53C3A0}" destId="{830A7183-C746-49C2-ACA7-B087231A3038}" srcOrd="0" destOrd="0" parTransId="{8CE04710-423F-4AFB-923E-6FFF81CCB1FD}" sibTransId="{C3F568EA-3505-44E7-B803-6683C348530B}"/>
    <dgm:cxn modelId="{6B4F4D58-4D4C-458C-B640-47A9B495D014}" srcId="{CB5CC39D-D4A5-4F27-8118-EA8ADA53C3A0}" destId="{022ED119-7CDB-4D3C-A901-2C7CEB4BA795}" srcOrd="1" destOrd="0" parTransId="{6E157C6C-8202-464A-973A-3A001F7E48F1}" sibTransId="{AF56898B-32CF-4842-A4A3-A48344BCE9BF}"/>
    <dgm:cxn modelId="{D4EFF8A9-5E21-4529-8DCA-1AD0633BF698}" type="presOf" srcId="{830A7183-C746-49C2-ACA7-B087231A3038}" destId="{0C64C1C4-4EC1-4248-BD69-720FB6BA0C8B}" srcOrd="0" destOrd="0" presId="urn:microsoft.com/office/officeart/2008/layout/LinedList"/>
    <dgm:cxn modelId="{913075BC-7DC2-4043-873E-E549E118621A}" type="presOf" srcId="{2C8BD8C2-A742-4123-A936-4B56027687C2}" destId="{7FFFA0F3-BB34-496A-8A97-65A4E9E0723C}" srcOrd="0" destOrd="0" presId="urn:microsoft.com/office/officeart/2008/layout/LinedList"/>
    <dgm:cxn modelId="{2D3958D3-090E-4CF1-B29C-BC1196534219}" type="presOf" srcId="{022ED119-7CDB-4D3C-A901-2C7CEB4BA795}" destId="{406510BF-3481-4565-910D-F95A3351B2B8}" srcOrd="0" destOrd="0" presId="urn:microsoft.com/office/officeart/2008/layout/LinedList"/>
    <dgm:cxn modelId="{33D6E3E2-CACE-4210-919E-1C23EBA11313}" srcId="{CB5CC39D-D4A5-4F27-8118-EA8ADA53C3A0}" destId="{08C095CB-031F-476D-8BAA-E4AC685B9A9D}" srcOrd="3" destOrd="0" parTransId="{A3EF93B6-187F-48DD-9AC2-7D10DAC740DE}" sibTransId="{E3A2BCA2-88FE-4820-A625-10924C945225}"/>
    <dgm:cxn modelId="{96D79480-9CF8-48D9-A966-936A6D12F4A5}" type="presParOf" srcId="{5FE942B2-5E51-457E-AED6-FC36518D963F}" destId="{97B1D00F-9339-48D1-88F3-FDE7BA4FB589}" srcOrd="0" destOrd="0" presId="urn:microsoft.com/office/officeart/2008/layout/LinedList"/>
    <dgm:cxn modelId="{5CF76FF6-1482-4AAD-8631-8BBA26C45799}" type="presParOf" srcId="{5FE942B2-5E51-457E-AED6-FC36518D963F}" destId="{E0954E41-E785-4102-8BEF-83256AAF05F7}" srcOrd="1" destOrd="0" presId="urn:microsoft.com/office/officeart/2008/layout/LinedList"/>
    <dgm:cxn modelId="{32B25F90-8045-4CAC-B81A-53CA1D05E6EB}" type="presParOf" srcId="{E0954E41-E785-4102-8BEF-83256AAF05F7}" destId="{0C64C1C4-4EC1-4248-BD69-720FB6BA0C8B}" srcOrd="0" destOrd="0" presId="urn:microsoft.com/office/officeart/2008/layout/LinedList"/>
    <dgm:cxn modelId="{C0AA9D21-AB72-4144-803D-F3156080F223}" type="presParOf" srcId="{E0954E41-E785-4102-8BEF-83256AAF05F7}" destId="{0DC5EDA6-3C0A-46C5-B111-28CF8E143D7C}" srcOrd="1" destOrd="0" presId="urn:microsoft.com/office/officeart/2008/layout/LinedList"/>
    <dgm:cxn modelId="{0AB3DA8E-FA39-4FAC-A3AD-05F9024ACBDA}" type="presParOf" srcId="{5FE942B2-5E51-457E-AED6-FC36518D963F}" destId="{412D659D-8E71-4807-9AC8-9357FE34E5DC}" srcOrd="2" destOrd="0" presId="urn:microsoft.com/office/officeart/2008/layout/LinedList"/>
    <dgm:cxn modelId="{0D376473-A88D-475A-8C9E-F13D7891596D}" type="presParOf" srcId="{5FE942B2-5E51-457E-AED6-FC36518D963F}" destId="{F6F0AC8C-18CF-429B-AB98-BDD79EA6E0E8}" srcOrd="3" destOrd="0" presId="urn:microsoft.com/office/officeart/2008/layout/LinedList"/>
    <dgm:cxn modelId="{FD860727-8233-4CCC-B03E-C82979B25009}" type="presParOf" srcId="{F6F0AC8C-18CF-429B-AB98-BDD79EA6E0E8}" destId="{406510BF-3481-4565-910D-F95A3351B2B8}" srcOrd="0" destOrd="0" presId="urn:microsoft.com/office/officeart/2008/layout/LinedList"/>
    <dgm:cxn modelId="{2FCCF465-819A-4D37-898F-AD6B1335C8AF}" type="presParOf" srcId="{F6F0AC8C-18CF-429B-AB98-BDD79EA6E0E8}" destId="{14542FC1-C482-4EDD-B31E-C78275C0672C}" srcOrd="1" destOrd="0" presId="urn:microsoft.com/office/officeart/2008/layout/LinedList"/>
    <dgm:cxn modelId="{981080EA-E9E0-434B-ABE0-7D9454E73394}" type="presParOf" srcId="{5FE942B2-5E51-457E-AED6-FC36518D963F}" destId="{CFD65488-68B7-4839-9E7E-CCBA345F6C66}" srcOrd="4" destOrd="0" presId="urn:microsoft.com/office/officeart/2008/layout/LinedList"/>
    <dgm:cxn modelId="{D41A7296-0A0E-47B3-BFC1-B0ACB3801ABA}" type="presParOf" srcId="{5FE942B2-5E51-457E-AED6-FC36518D963F}" destId="{A40E069E-1FA4-4ABD-9A6B-CCF78646E902}" srcOrd="5" destOrd="0" presId="urn:microsoft.com/office/officeart/2008/layout/LinedList"/>
    <dgm:cxn modelId="{EF617ACB-F1C6-4F19-A7B0-284884D4F58E}" type="presParOf" srcId="{A40E069E-1FA4-4ABD-9A6B-CCF78646E902}" destId="{7FFFA0F3-BB34-496A-8A97-65A4E9E0723C}" srcOrd="0" destOrd="0" presId="urn:microsoft.com/office/officeart/2008/layout/LinedList"/>
    <dgm:cxn modelId="{6487E65D-FEC4-430B-98DC-0494B5B65B85}" type="presParOf" srcId="{A40E069E-1FA4-4ABD-9A6B-CCF78646E902}" destId="{A7691143-3307-4116-B114-0AF327C7FD73}" srcOrd="1" destOrd="0" presId="urn:microsoft.com/office/officeart/2008/layout/LinedList"/>
    <dgm:cxn modelId="{4EA633F0-716F-42D6-B24D-EC4BCC128C99}" type="presParOf" srcId="{5FE942B2-5E51-457E-AED6-FC36518D963F}" destId="{CF556A6A-2CDB-4D5C-A569-DAC2392CE592}" srcOrd="6" destOrd="0" presId="urn:microsoft.com/office/officeart/2008/layout/LinedList"/>
    <dgm:cxn modelId="{B2ACFA5D-989D-4504-AFFD-20F4B490D470}" type="presParOf" srcId="{5FE942B2-5E51-457E-AED6-FC36518D963F}" destId="{9151E6DA-0960-48ED-B204-47186DB7EA60}" srcOrd="7" destOrd="0" presId="urn:microsoft.com/office/officeart/2008/layout/LinedList"/>
    <dgm:cxn modelId="{AAC6E673-7042-4AC5-9F86-671E6D9639CC}" type="presParOf" srcId="{9151E6DA-0960-48ED-B204-47186DB7EA60}" destId="{39520DC1-6EEB-41DD-B151-E85FB0AB6BBD}" srcOrd="0" destOrd="0" presId="urn:microsoft.com/office/officeart/2008/layout/LinedList"/>
    <dgm:cxn modelId="{E19E17E5-A074-4F12-BDDD-2F47C837D844}" type="presParOf" srcId="{9151E6DA-0960-48ED-B204-47186DB7EA60}" destId="{35228F6B-8FDF-4ED9-BB7B-889DF6FF81D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C802D-9BC4-4276-B810-E5C38BD3E41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B8F326F-D4FB-4738-A1C1-DFBD49F78771}">
      <dgm:prSet custT="1"/>
      <dgm:spPr/>
      <dgm:t>
        <a:bodyPr/>
        <a:lstStyle/>
        <a:p>
          <a:pPr>
            <a:lnSpc>
              <a:spcPct val="100000"/>
            </a:lnSpc>
          </a:pPr>
          <a:r>
            <a:rPr lang="en-US" sz="1800" dirty="0"/>
            <a:t>Customer Advisory Board Established with members  from seven NJ public purchasing organizations </a:t>
          </a:r>
        </a:p>
      </dgm:t>
    </dgm:pt>
    <dgm:pt modelId="{7429CC33-8D20-48BE-ACDC-5CB31FC3DA77}" type="parTrans" cxnId="{1F442C60-D29B-4D49-9142-46DAC5EB3CDF}">
      <dgm:prSet/>
      <dgm:spPr/>
      <dgm:t>
        <a:bodyPr/>
        <a:lstStyle/>
        <a:p>
          <a:endParaRPr lang="en-US"/>
        </a:p>
      </dgm:t>
    </dgm:pt>
    <dgm:pt modelId="{90BEF8FA-0CFC-4890-A44E-51B4A81AFF8B}" type="sibTrans" cxnId="{1F442C60-D29B-4D49-9142-46DAC5EB3CDF}">
      <dgm:prSet/>
      <dgm:spPr/>
      <dgm:t>
        <a:bodyPr/>
        <a:lstStyle/>
        <a:p>
          <a:pPr>
            <a:lnSpc>
              <a:spcPct val="100000"/>
            </a:lnSpc>
          </a:pPr>
          <a:endParaRPr lang="en-US"/>
        </a:p>
      </dgm:t>
    </dgm:pt>
    <dgm:pt modelId="{A280A354-3A80-4125-81BC-673E031E48E8}">
      <dgm:prSet custT="1"/>
      <dgm:spPr/>
      <dgm:t>
        <a:bodyPr/>
        <a:lstStyle/>
        <a:p>
          <a:pPr>
            <a:lnSpc>
              <a:spcPct val="100000"/>
            </a:lnSpc>
          </a:pPr>
          <a:r>
            <a:rPr lang="en-US" sz="1800" dirty="0"/>
            <a:t>Quarterly Newsletter with contract updates and helpful information reaches over 2,000 contacts</a:t>
          </a:r>
        </a:p>
      </dgm:t>
    </dgm:pt>
    <dgm:pt modelId="{C72982A4-6185-44DE-81B9-FA3BF9B73FA3}" type="parTrans" cxnId="{3F42D2FF-49C5-41AB-9267-F70D7D08CD07}">
      <dgm:prSet/>
      <dgm:spPr/>
      <dgm:t>
        <a:bodyPr/>
        <a:lstStyle/>
        <a:p>
          <a:endParaRPr lang="en-US"/>
        </a:p>
      </dgm:t>
    </dgm:pt>
    <dgm:pt modelId="{8EA259CA-EA1F-4AFC-8E1A-BD93E735217F}" type="sibTrans" cxnId="{3F42D2FF-49C5-41AB-9267-F70D7D08CD07}">
      <dgm:prSet/>
      <dgm:spPr/>
      <dgm:t>
        <a:bodyPr/>
        <a:lstStyle/>
        <a:p>
          <a:pPr>
            <a:lnSpc>
              <a:spcPct val="100000"/>
            </a:lnSpc>
          </a:pPr>
          <a:endParaRPr lang="en-US"/>
        </a:p>
      </dgm:t>
    </dgm:pt>
    <dgm:pt modelId="{DF626930-C7E5-46D6-8600-A29991ACF080}">
      <dgm:prSet custT="1"/>
      <dgm:spPr/>
      <dgm:t>
        <a:bodyPr/>
        <a:lstStyle/>
        <a:p>
          <a:pPr>
            <a:lnSpc>
              <a:spcPct val="100000"/>
            </a:lnSpc>
          </a:pPr>
          <a:r>
            <a:rPr lang="en-CA" sz="1800" dirty="0"/>
            <a:t>Quarterly Publication of Statewide contracts and focused Contract Category Guides</a:t>
          </a:r>
          <a:endParaRPr lang="en-US" sz="1800" dirty="0"/>
        </a:p>
      </dgm:t>
    </dgm:pt>
    <dgm:pt modelId="{F3349D36-23CE-45AB-B319-818660F24D46}" type="parTrans" cxnId="{23D73891-8EDA-45AA-820A-335C073B8BD7}">
      <dgm:prSet/>
      <dgm:spPr/>
      <dgm:t>
        <a:bodyPr/>
        <a:lstStyle/>
        <a:p>
          <a:endParaRPr lang="en-US"/>
        </a:p>
      </dgm:t>
    </dgm:pt>
    <dgm:pt modelId="{720DE896-39DE-4367-A350-37FBC8253A76}" type="sibTrans" cxnId="{23D73891-8EDA-45AA-820A-335C073B8BD7}">
      <dgm:prSet/>
      <dgm:spPr/>
      <dgm:t>
        <a:bodyPr/>
        <a:lstStyle/>
        <a:p>
          <a:pPr>
            <a:lnSpc>
              <a:spcPct val="100000"/>
            </a:lnSpc>
          </a:pPr>
          <a:endParaRPr lang="en-US"/>
        </a:p>
      </dgm:t>
    </dgm:pt>
    <dgm:pt modelId="{5CF15DA2-458C-4D16-9EF7-F2EC91C9D2E5}">
      <dgm:prSet custT="1"/>
      <dgm:spPr/>
      <dgm:t>
        <a:bodyPr/>
        <a:lstStyle/>
        <a:p>
          <a:pPr>
            <a:lnSpc>
              <a:spcPct val="100000"/>
            </a:lnSpc>
          </a:pPr>
          <a:r>
            <a:rPr lang="en-US" sz="1800" dirty="0"/>
            <a:t>Over 40 workshops and exhibits every year, including onsite training and support for eligible organizations and associations</a:t>
          </a:r>
        </a:p>
      </dgm:t>
    </dgm:pt>
    <dgm:pt modelId="{30E7534A-B6E6-44C9-B646-C798612760F4}" type="parTrans" cxnId="{AD2BDFCB-7030-4A40-A116-B8E144B172CD}">
      <dgm:prSet/>
      <dgm:spPr/>
      <dgm:t>
        <a:bodyPr/>
        <a:lstStyle/>
        <a:p>
          <a:endParaRPr lang="en-US"/>
        </a:p>
      </dgm:t>
    </dgm:pt>
    <dgm:pt modelId="{B16C2C66-DC40-4F43-9667-1B1A3D08502B}" type="sibTrans" cxnId="{AD2BDFCB-7030-4A40-A116-B8E144B172CD}">
      <dgm:prSet/>
      <dgm:spPr/>
      <dgm:t>
        <a:bodyPr/>
        <a:lstStyle/>
        <a:p>
          <a:pPr>
            <a:lnSpc>
              <a:spcPct val="100000"/>
            </a:lnSpc>
          </a:pPr>
          <a:endParaRPr lang="en-US"/>
        </a:p>
      </dgm:t>
    </dgm:pt>
    <dgm:pt modelId="{85DF789A-828B-4408-9796-2D6903CEE7C4}">
      <dgm:prSet custT="1"/>
      <dgm:spPr/>
      <dgm:t>
        <a:bodyPr/>
        <a:lstStyle/>
        <a:p>
          <a:pPr>
            <a:lnSpc>
              <a:spcPct val="100000"/>
            </a:lnSpc>
          </a:pPr>
          <a:r>
            <a:rPr lang="en-US" sz="1800" dirty="0"/>
            <a:t>On demand support! Contact us at </a:t>
          </a:r>
          <a:r>
            <a:rPr lang="en-US" sz="1800" b="1" dirty="0">
              <a:hlinkClick xmlns:r="http://schemas.openxmlformats.org/officeDocument/2006/relationships" r:id="rId1"/>
            </a:rPr>
            <a:t>coop-njstart@mdfcommerce.com</a:t>
          </a:r>
          <a:r>
            <a:rPr lang="en-US" sz="1800" b="1" dirty="0"/>
            <a:t>  </a:t>
          </a:r>
        </a:p>
      </dgm:t>
    </dgm:pt>
    <dgm:pt modelId="{36EDCF6B-D82C-4534-92D3-CC4E3DC70B27}" type="parTrans" cxnId="{2A0F49A9-BE7A-424C-B524-E87292A3BA52}">
      <dgm:prSet/>
      <dgm:spPr/>
      <dgm:t>
        <a:bodyPr/>
        <a:lstStyle/>
        <a:p>
          <a:endParaRPr lang="en-US"/>
        </a:p>
      </dgm:t>
    </dgm:pt>
    <dgm:pt modelId="{F5F121B0-77C3-4D17-B86E-62AF972EAD6B}" type="sibTrans" cxnId="{2A0F49A9-BE7A-424C-B524-E87292A3BA52}">
      <dgm:prSet/>
      <dgm:spPr/>
      <dgm:t>
        <a:bodyPr/>
        <a:lstStyle/>
        <a:p>
          <a:endParaRPr lang="en-US"/>
        </a:p>
      </dgm:t>
    </dgm:pt>
    <dgm:pt modelId="{57F75EC7-8A7B-4BF0-935D-2E4A0F49D5B8}" type="pres">
      <dgm:prSet presAssocID="{973C802D-9BC4-4276-B810-E5C38BD3E416}" presName="root" presStyleCnt="0">
        <dgm:presLayoutVars>
          <dgm:dir/>
          <dgm:resizeHandles val="exact"/>
        </dgm:presLayoutVars>
      </dgm:prSet>
      <dgm:spPr/>
    </dgm:pt>
    <dgm:pt modelId="{E84CFF99-0510-4D42-99D9-01CE5151DC41}" type="pres">
      <dgm:prSet presAssocID="{973C802D-9BC4-4276-B810-E5C38BD3E416}" presName="container" presStyleCnt="0">
        <dgm:presLayoutVars>
          <dgm:dir/>
          <dgm:resizeHandles val="exact"/>
        </dgm:presLayoutVars>
      </dgm:prSet>
      <dgm:spPr/>
    </dgm:pt>
    <dgm:pt modelId="{2EAFAF52-3A42-43FF-AE0D-7FF7AA1B5478}" type="pres">
      <dgm:prSet presAssocID="{5B8F326F-D4FB-4738-A1C1-DFBD49F78771}" presName="compNode" presStyleCnt="0"/>
      <dgm:spPr/>
    </dgm:pt>
    <dgm:pt modelId="{A2335184-E23D-4F40-AAFC-5814D6156ECA}" type="pres">
      <dgm:prSet presAssocID="{5B8F326F-D4FB-4738-A1C1-DFBD49F78771}" presName="iconBgRect" presStyleLbl="bgShp" presStyleIdx="0" presStyleCnt="5" custLinFactNeighborX="-96650" custLinFactNeighborY="879"/>
      <dgm:spPr/>
    </dgm:pt>
    <dgm:pt modelId="{E62A17CC-0B07-4558-B538-3BB62CDEF9C2}" type="pres">
      <dgm:prSet presAssocID="{5B8F326F-D4FB-4738-A1C1-DFBD49F78771}" presName="iconRect" presStyleLbl="node1" presStyleIdx="0" presStyleCnt="5" custLinFactX="-66637" custLinFactNeighborX="-100000" custLinFactNeighborY="151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Meeting"/>
        </a:ext>
      </dgm:extLst>
    </dgm:pt>
    <dgm:pt modelId="{FB2212E4-43BD-4A32-9568-59A331A4D1A0}" type="pres">
      <dgm:prSet presAssocID="{5B8F326F-D4FB-4738-A1C1-DFBD49F78771}" presName="spaceRect" presStyleCnt="0"/>
      <dgm:spPr/>
    </dgm:pt>
    <dgm:pt modelId="{76AA2182-2BA0-4C5C-BC4C-4645585D2E50}" type="pres">
      <dgm:prSet presAssocID="{5B8F326F-D4FB-4738-A1C1-DFBD49F78771}" presName="textRect" presStyleLbl="revTx" presStyleIdx="0" presStyleCnt="5" custLinFactNeighborX="-41003" custLinFactNeighborY="879">
        <dgm:presLayoutVars>
          <dgm:chMax val="1"/>
          <dgm:chPref val="1"/>
        </dgm:presLayoutVars>
      </dgm:prSet>
      <dgm:spPr/>
    </dgm:pt>
    <dgm:pt modelId="{F85EB4DD-699A-4036-B94A-6534A8D001B9}" type="pres">
      <dgm:prSet presAssocID="{90BEF8FA-0CFC-4890-A44E-51B4A81AFF8B}" presName="sibTrans" presStyleLbl="sibTrans2D1" presStyleIdx="0" presStyleCnt="0"/>
      <dgm:spPr/>
    </dgm:pt>
    <dgm:pt modelId="{64FF9128-BBC2-4BB1-AB64-BDA2DD2834A3}" type="pres">
      <dgm:prSet presAssocID="{A280A354-3A80-4125-81BC-673E031E48E8}" presName="compNode" presStyleCnt="0"/>
      <dgm:spPr/>
    </dgm:pt>
    <dgm:pt modelId="{EC08A645-EBA3-4F33-A42B-1E9CDD8E0E1F}" type="pres">
      <dgm:prSet presAssocID="{A280A354-3A80-4125-81BC-673E031E48E8}" presName="iconBgRect" presStyleLbl="bgShp" presStyleIdx="1" presStyleCnt="5"/>
      <dgm:spPr/>
    </dgm:pt>
    <dgm:pt modelId="{83E0B44F-C788-4CBD-846C-2925BE8816D8}" type="pres">
      <dgm:prSet presAssocID="{A280A354-3A80-4125-81BC-673E031E48E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mail"/>
        </a:ext>
      </dgm:extLst>
    </dgm:pt>
    <dgm:pt modelId="{EC7C86E5-AEE9-4369-AA89-05C2EAE56448}" type="pres">
      <dgm:prSet presAssocID="{A280A354-3A80-4125-81BC-673E031E48E8}" presName="spaceRect" presStyleCnt="0"/>
      <dgm:spPr/>
    </dgm:pt>
    <dgm:pt modelId="{CA3E71ED-0C4E-4F64-BA96-D80351641EBA}" type="pres">
      <dgm:prSet presAssocID="{A280A354-3A80-4125-81BC-673E031E48E8}" presName="textRect" presStyleLbl="revTx" presStyleIdx="1" presStyleCnt="5">
        <dgm:presLayoutVars>
          <dgm:chMax val="1"/>
          <dgm:chPref val="1"/>
        </dgm:presLayoutVars>
      </dgm:prSet>
      <dgm:spPr/>
    </dgm:pt>
    <dgm:pt modelId="{277F8367-6131-47B2-8848-AC2BDB8E98B3}" type="pres">
      <dgm:prSet presAssocID="{8EA259CA-EA1F-4AFC-8E1A-BD93E735217F}" presName="sibTrans" presStyleLbl="sibTrans2D1" presStyleIdx="0" presStyleCnt="0"/>
      <dgm:spPr/>
    </dgm:pt>
    <dgm:pt modelId="{06B9F6C2-CBB9-4813-ACAD-79D122A25AD3}" type="pres">
      <dgm:prSet presAssocID="{DF626930-C7E5-46D6-8600-A29991ACF080}" presName="compNode" presStyleCnt="0"/>
      <dgm:spPr/>
    </dgm:pt>
    <dgm:pt modelId="{EC4E58D2-05D3-4F9C-A8DC-D6B6798C1DDB}" type="pres">
      <dgm:prSet presAssocID="{DF626930-C7E5-46D6-8600-A29991ACF080}" presName="iconBgRect" presStyleLbl="bgShp" presStyleIdx="2" presStyleCnt="5"/>
      <dgm:spPr/>
    </dgm:pt>
    <dgm:pt modelId="{97C2B989-094A-45F1-8AB4-4070A7BD6512}" type="pres">
      <dgm:prSet presAssocID="{DF626930-C7E5-46D6-8600-A29991ACF080}"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eck List"/>
        </a:ext>
      </dgm:extLst>
    </dgm:pt>
    <dgm:pt modelId="{231171AD-C973-4E4B-9ECD-51972ECDFE10}" type="pres">
      <dgm:prSet presAssocID="{DF626930-C7E5-46D6-8600-A29991ACF080}" presName="spaceRect" presStyleCnt="0"/>
      <dgm:spPr/>
    </dgm:pt>
    <dgm:pt modelId="{43D2D4D1-3037-4A9D-B7CD-38A45A7FF74F}" type="pres">
      <dgm:prSet presAssocID="{DF626930-C7E5-46D6-8600-A29991ACF080}" presName="textRect" presStyleLbl="revTx" presStyleIdx="2" presStyleCnt="5">
        <dgm:presLayoutVars>
          <dgm:chMax val="1"/>
          <dgm:chPref val="1"/>
        </dgm:presLayoutVars>
      </dgm:prSet>
      <dgm:spPr/>
    </dgm:pt>
    <dgm:pt modelId="{7A8598F5-18B4-4072-A9F4-AA04F6CFCAA1}" type="pres">
      <dgm:prSet presAssocID="{720DE896-39DE-4367-A350-37FBC8253A76}" presName="sibTrans" presStyleLbl="sibTrans2D1" presStyleIdx="0" presStyleCnt="0"/>
      <dgm:spPr/>
    </dgm:pt>
    <dgm:pt modelId="{23EC2152-59F4-420A-95B3-6E9F7FF92713}" type="pres">
      <dgm:prSet presAssocID="{5CF15DA2-458C-4D16-9EF7-F2EC91C9D2E5}" presName="compNode" presStyleCnt="0"/>
      <dgm:spPr/>
    </dgm:pt>
    <dgm:pt modelId="{3AE74D32-54FD-40CE-889D-9E5E99725EF1}" type="pres">
      <dgm:prSet presAssocID="{5CF15DA2-458C-4D16-9EF7-F2EC91C9D2E5}" presName="iconBgRect" presStyleLbl="bgShp" presStyleIdx="3" presStyleCnt="5"/>
      <dgm:spPr/>
    </dgm:pt>
    <dgm:pt modelId="{CCBDFAE5-749E-4E88-B2B4-5F7BC8007D1F}" type="pres">
      <dgm:prSet presAssocID="{5CF15DA2-458C-4D16-9EF7-F2EC91C9D2E5}"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Modern architecture with solid fill"/>
        </a:ext>
      </dgm:extLst>
    </dgm:pt>
    <dgm:pt modelId="{3D82A841-4501-48AA-94B4-ADF25505D15E}" type="pres">
      <dgm:prSet presAssocID="{5CF15DA2-458C-4D16-9EF7-F2EC91C9D2E5}" presName="spaceRect" presStyleCnt="0"/>
      <dgm:spPr/>
    </dgm:pt>
    <dgm:pt modelId="{7758EBC2-DF65-4808-BEB3-0743858D1C4B}" type="pres">
      <dgm:prSet presAssocID="{5CF15DA2-458C-4D16-9EF7-F2EC91C9D2E5}" presName="textRect" presStyleLbl="revTx" presStyleIdx="3" presStyleCnt="5">
        <dgm:presLayoutVars>
          <dgm:chMax val="1"/>
          <dgm:chPref val="1"/>
        </dgm:presLayoutVars>
      </dgm:prSet>
      <dgm:spPr/>
    </dgm:pt>
    <dgm:pt modelId="{2E2EDDDF-F800-445F-9A4A-70D1E7A50BF6}" type="pres">
      <dgm:prSet presAssocID="{B16C2C66-DC40-4F43-9667-1B1A3D08502B}" presName="sibTrans" presStyleLbl="sibTrans2D1" presStyleIdx="0" presStyleCnt="0"/>
      <dgm:spPr/>
    </dgm:pt>
    <dgm:pt modelId="{29FEAE90-7191-46E2-8E59-9B15BF362737}" type="pres">
      <dgm:prSet presAssocID="{85DF789A-828B-4408-9796-2D6903CEE7C4}" presName="compNode" presStyleCnt="0"/>
      <dgm:spPr/>
    </dgm:pt>
    <dgm:pt modelId="{F7A92E1B-D669-4038-8A84-2F615DE57FF6}" type="pres">
      <dgm:prSet presAssocID="{85DF789A-828B-4408-9796-2D6903CEE7C4}" presName="iconBgRect" presStyleLbl="bgShp" presStyleIdx="4" presStyleCnt="5" custLinFactX="77043" custLinFactNeighborX="100000" custLinFactNeighborY="-7446"/>
      <dgm:spPr/>
    </dgm:pt>
    <dgm:pt modelId="{0AB5AF8E-756B-415B-8887-855AE18B09E7}" type="pres">
      <dgm:prSet presAssocID="{85DF789A-828B-4408-9796-2D6903CEE7C4}" presName="iconRect" presStyleLbl="node1" presStyleIdx="4" presStyleCnt="5" custLinFactX="100000" custLinFactNeighborX="189608" custLinFactNeighborY="-6582"/>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Call center with solid fill"/>
        </a:ext>
      </dgm:extLst>
    </dgm:pt>
    <dgm:pt modelId="{6E003125-36A0-4F1C-B15C-ED0B44BD125C}" type="pres">
      <dgm:prSet presAssocID="{85DF789A-828B-4408-9796-2D6903CEE7C4}" presName="spaceRect" presStyleCnt="0"/>
      <dgm:spPr/>
    </dgm:pt>
    <dgm:pt modelId="{CF45E99B-5845-4E18-80A8-AD5CD7A27EA6}" type="pres">
      <dgm:prSet presAssocID="{85DF789A-828B-4408-9796-2D6903CEE7C4}" presName="textRect" presStyleLbl="revTx" presStyleIdx="4" presStyleCnt="5" custScaleX="146270" custScaleY="93679" custLinFactNeighborX="91813" custLinFactNeighborY="-6946">
        <dgm:presLayoutVars>
          <dgm:chMax val="1"/>
          <dgm:chPref val="1"/>
        </dgm:presLayoutVars>
      </dgm:prSet>
      <dgm:spPr/>
    </dgm:pt>
  </dgm:ptLst>
  <dgm:cxnLst>
    <dgm:cxn modelId="{5153A10B-FDB3-4D33-AA42-4344F277718A}" type="presOf" srcId="{A280A354-3A80-4125-81BC-673E031E48E8}" destId="{CA3E71ED-0C4E-4F64-BA96-D80351641EBA}" srcOrd="0" destOrd="0" presId="urn:microsoft.com/office/officeart/2018/2/layout/IconCircleList"/>
    <dgm:cxn modelId="{F2673234-528E-4F51-95CC-80DFD56DEBB7}" type="presOf" srcId="{5CF15DA2-458C-4D16-9EF7-F2EC91C9D2E5}" destId="{7758EBC2-DF65-4808-BEB3-0743858D1C4B}" srcOrd="0" destOrd="0" presId="urn:microsoft.com/office/officeart/2018/2/layout/IconCircleList"/>
    <dgm:cxn modelId="{1F442C60-D29B-4D49-9142-46DAC5EB3CDF}" srcId="{973C802D-9BC4-4276-B810-E5C38BD3E416}" destId="{5B8F326F-D4FB-4738-A1C1-DFBD49F78771}" srcOrd="0" destOrd="0" parTransId="{7429CC33-8D20-48BE-ACDC-5CB31FC3DA77}" sibTransId="{90BEF8FA-0CFC-4890-A44E-51B4A81AFF8B}"/>
    <dgm:cxn modelId="{0A8A1445-2408-4D52-86AE-0A33A1555E3C}" type="presOf" srcId="{8EA259CA-EA1F-4AFC-8E1A-BD93E735217F}" destId="{277F8367-6131-47B2-8848-AC2BDB8E98B3}" srcOrd="0" destOrd="0" presId="urn:microsoft.com/office/officeart/2018/2/layout/IconCircleList"/>
    <dgm:cxn modelId="{CC067170-377C-48D7-8467-C94658DFF447}" type="presOf" srcId="{5B8F326F-D4FB-4738-A1C1-DFBD49F78771}" destId="{76AA2182-2BA0-4C5C-BC4C-4645585D2E50}" srcOrd="0" destOrd="0" presId="urn:microsoft.com/office/officeart/2018/2/layout/IconCircleList"/>
    <dgm:cxn modelId="{ADC90C78-045B-4134-B874-24DB2F0717CF}" type="presOf" srcId="{85DF789A-828B-4408-9796-2D6903CEE7C4}" destId="{CF45E99B-5845-4E18-80A8-AD5CD7A27EA6}" srcOrd="0" destOrd="0" presId="urn:microsoft.com/office/officeart/2018/2/layout/IconCircleList"/>
    <dgm:cxn modelId="{F25DC48B-89FF-4B9E-AB52-FA55310CB892}" type="presOf" srcId="{720DE896-39DE-4367-A350-37FBC8253A76}" destId="{7A8598F5-18B4-4072-A9F4-AA04F6CFCAA1}" srcOrd="0" destOrd="0" presId="urn:microsoft.com/office/officeart/2018/2/layout/IconCircleList"/>
    <dgm:cxn modelId="{23D73891-8EDA-45AA-820A-335C073B8BD7}" srcId="{973C802D-9BC4-4276-B810-E5C38BD3E416}" destId="{DF626930-C7E5-46D6-8600-A29991ACF080}" srcOrd="2" destOrd="0" parTransId="{F3349D36-23CE-45AB-B319-818660F24D46}" sibTransId="{720DE896-39DE-4367-A350-37FBC8253A76}"/>
    <dgm:cxn modelId="{B7E43B9B-6336-4441-A92E-B267B1EA8755}" type="presOf" srcId="{90BEF8FA-0CFC-4890-A44E-51B4A81AFF8B}" destId="{F85EB4DD-699A-4036-B94A-6534A8D001B9}" srcOrd="0" destOrd="0" presId="urn:microsoft.com/office/officeart/2018/2/layout/IconCircleList"/>
    <dgm:cxn modelId="{2A0F49A9-BE7A-424C-B524-E87292A3BA52}" srcId="{973C802D-9BC4-4276-B810-E5C38BD3E416}" destId="{85DF789A-828B-4408-9796-2D6903CEE7C4}" srcOrd="4" destOrd="0" parTransId="{36EDCF6B-D82C-4534-92D3-CC4E3DC70B27}" sibTransId="{F5F121B0-77C3-4D17-B86E-62AF972EAD6B}"/>
    <dgm:cxn modelId="{AD2BDFCB-7030-4A40-A116-B8E144B172CD}" srcId="{973C802D-9BC4-4276-B810-E5C38BD3E416}" destId="{5CF15DA2-458C-4D16-9EF7-F2EC91C9D2E5}" srcOrd="3" destOrd="0" parTransId="{30E7534A-B6E6-44C9-B646-C798612760F4}" sibTransId="{B16C2C66-DC40-4F43-9667-1B1A3D08502B}"/>
    <dgm:cxn modelId="{5A5009D2-6C9E-46E5-B3BB-343146CE40B8}" type="presOf" srcId="{B16C2C66-DC40-4F43-9667-1B1A3D08502B}" destId="{2E2EDDDF-F800-445F-9A4A-70D1E7A50BF6}" srcOrd="0" destOrd="0" presId="urn:microsoft.com/office/officeart/2018/2/layout/IconCircleList"/>
    <dgm:cxn modelId="{57AFC4F0-664E-4423-94DD-1753DA0F2A90}" type="presOf" srcId="{DF626930-C7E5-46D6-8600-A29991ACF080}" destId="{43D2D4D1-3037-4A9D-B7CD-38A45A7FF74F}" srcOrd="0" destOrd="0" presId="urn:microsoft.com/office/officeart/2018/2/layout/IconCircleList"/>
    <dgm:cxn modelId="{A4A74BF7-C285-43F2-9B73-A48DE0DD8D5D}" type="presOf" srcId="{973C802D-9BC4-4276-B810-E5C38BD3E416}" destId="{57F75EC7-8A7B-4BF0-935D-2E4A0F49D5B8}" srcOrd="0" destOrd="0" presId="urn:microsoft.com/office/officeart/2018/2/layout/IconCircleList"/>
    <dgm:cxn modelId="{3F42D2FF-49C5-41AB-9267-F70D7D08CD07}" srcId="{973C802D-9BC4-4276-B810-E5C38BD3E416}" destId="{A280A354-3A80-4125-81BC-673E031E48E8}" srcOrd="1" destOrd="0" parTransId="{C72982A4-6185-44DE-81B9-FA3BF9B73FA3}" sibTransId="{8EA259CA-EA1F-4AFC-8E1A-BD93E735217F}"/>
    <dgm:cxn modelId="{001F20A5-DC50-4155-BA51-9135139C6071}" type="presParOf" srcId="{57F75EC7-8A7B-4BF0-935D-2E4A0F49D5B8}" destId="{E84CFF99-0510-4D42-99D9-01CE5151DC41}" srcOrd="0" destOrd="0" presId="urn:microsoft.com/office/officeart/2018/2/layout/IconCircleList"/>
    <dgm:cxn modelId="{930721A9-EEB7-47CD-9F39-444198D59AF6}" type="presParOf" srcId="{E84CFF99-0510-4D42-99D9-01CE5151DC41}" destId="{2EAFAF52-3A42-43FF-AE0D-7FF7AA1B5478}" srcOrd="0" destOrd="0" presId="urn:microsoft.com/office/officeart/2018/2/layout/IconCircleList"/>
    <dgm:cxn modelId="{C9F2C7F0-FC75-4ACB-BD31-5D91079773EC}" type="presParOf" srcId="{2EAFAF52-3A42-43FF-AE0D-7FF7AA1B5478}" destId="{A2335184-E23D-4F40-AAFC-5814D6156ECA}" srcOrd="0" destOrd="0" presId="urn:microsoft.com/office/officeart/2018/2/layout/IconCircleList"/>
    <dgm:cxn modelId="{941DBBA9-1EFC-44A9-AA5F-4427ACF3323F}" type="presParOf" srcId="{2EAFAF52-3A42-43FF-AE0D-7FF7AA1B5478}" destId="{E62A17CC-0B07-4558-B538-3BB62CDEF9C2}" srcOrd="1" destOrd="0" presId="urn:microsoft.com/office/officeart/2018/2/layout/IconCircleList"/>
    <dgm:cxn modelId="{0BBF7E79-063B-411A-923A-0D4346712EBC}" type="presParOf" srcId="{2EAFAF52-3A42-43FF-AE0D-7FF7AA1B5478}" destId="{FB2212E4-43BD-4A32-9568-59A331A4D1A0}" srcOrd="2" destOrd="0" presId="urn:microsoft.com/office/officeart/2018/2/layout/IconCircleList"/>
    <dgm:cxn modelId="{5B444A74-CD64-4A12-B93F-E75EBCF8935E}" type="presParOf" srcId="{2EAFAF52-3A42-43FF-AE0D-7FF7AA1B5478}" destId="{76AA2182-2BA0-4C5C-BC4C-4645585D2E50}" srcOrd="3" destOrd="0" presId="urn:microsoft.com/office/officeart/2018/2/layout/IconCircleList"/>
    <dgm:cxn modelId="{30CAC5BD-8EA6-49F0-9638-1BE342B9FFC9}" type="presParOf" srcId="{E84CFF99-0510-4D42-99D9-01CE5151DC41}" destId="{F85EB4DD-699A-4036-B94A-6534A8D001B9}" srcOrd="1" destOrd="0" presId="urn:microsoft.com/office/officeart/2018/2/layout/IconCircleList"/>
    <dgm:cxn modelId="{7CDC4A75-660F-4C68-90F0-F73A8738B94E}" type="presParOf" srcId="{E84CFF99-0510-4D42-99D9-01CE5151DC41}" destId="{64FF9128-BBC2-4BB1-AB64-BDA2DD2834A3}" srcOrd="2" destOrd="0" presId="urn:microsoft.com/office/officeart/2018/2/layout/IconCircleList"/>
    <dgm:cxn modelId="{84A4BF4C-3A61-419D-ADF1-1630569F1197}" type="presParOf" srcId="{64FF9128-BBC2-4BB1-AB64-BDA2DD2834A3}" destId="{EC08A645-EBA3-4F33-A42B-1E9CDD8E0E1F}" srcOrd="0" destOrd="0" presId="urn:microsoft.com/office/officeart/2018/2/layout/IconCircleList"/>
    <dgm:cxn modelId="{8A7CFD5B-A260-4D2B-879E-8EEEAF9A869C}" type="presParOf" srcId="{64FF9128-BBC2-4BB1-AB64-BDA2DD2834A3}" destId="{83E0B44F-C788-4CBD-846C-2925BE8816D8}" srcOrd="1" destOrd="0" presId="urn:microsoft.com/office/officeart/2018/2/layout/IconCircleList"/>
    <dgm:cxn modelId="{04B65CD6-382E-4C60-A455-34D471FD1C87}" type="presParOf" srcId="{64FF9128-BBC2-4BB1-AB64-BDA2DD2834A3}" destId="{EC7C86E5-AEE9-4369-AA89-05C2EAE56448}" srcOrd="2" destOrd="0" presId="urn:microsoft.com/office/officeart/2018/2/layout/IconCircleList"/>
    <dgm:cxn modelId="{9EF693EE-A0CF-4025-BF7E-5D70C562A07C}" type="presParOf" srcId="{64FF9128-BBC2-4BB1-AB64-BDA2DD2834A3}" destId="{CA3E71ED-0C4E-4F64-BA96-D80351641EBA}" srcOrd="3" destOrd="0" presId="urn:microsoft.com/office/officeart/2018/2/layout/IconCircleList"/>
    <dgm:cxn modelId="{B3CE3230-40C3-43CE-8CF7-A8FDA2D21C4E}" type="presParOf" srcId="{E84CFF99-0510-4D42-99D9-01CE5151DC41}" destId="{277F8367-6131-47B2-8848-AC2BDB8E98B3}" srcOrd="3" destOrd="0" presId="urn:microsoft.com/office/officeart/2018/2/layout/IconCircleList"/>
    <dgm:cxn modelId="{CE286E4C-EA2F-4A97-8A1B-9B9529DE3703}" type="presParOf" srcId="{E84CFF99-0510-4D42-99D9-01CE5151DC41}" destId="{06B9F6C2-CBB9-4813-ACAD-79D122A25AD3}" srcOrd="4" destOrd="0" presId="urn:microsoft.com/office/officeart/2018/2/layout/IconCircleList"/>
    <dgm:cxn modelId="{36480E1C-63C8-43AF-8CC4-BCBA252EDF31}" type="presParOf" srcId="{06B9F6C2-CBB9-4813-ACAD-79D122A25AD3}" destId="{EC4E58D2-05D3-4F9C-A8DC-D6B6798C1DDB}" srcOrd="0" destOrd="0" presId="urn:microsoft.com/office/officeart/2018/2/layout/IconCircleList"/>
    <dgm:cxn modelId="{A37829A9-ACB9-43FF-84EA-C691B7CDE8C2}" type="presParOf" srcId="{06B9F6C2-CBB9-4813-ACAD-79D122A25AD3}" destId="{97C2B989-094A-45F1-8AB4-4070A7BD6512}" srcOrd="1" destOrd="0" presId="urn:microsoft.com/office/officeart/2018/2/layout/IconCircleList"/>
    <dgm:cxn modelId="{074DEC9B-D94A-489E-BC36-D0B7FA3CE544}" type="presParOf" srcId="{06B9F6C2-CBB9-4813-ACAD-79D122A25AD3}" destId="{231171AD-C973-4E4B-9ECD-51972ECDFE10}" srcOrd="2" destOrd="0" presId="urn:microsoft.com/office/officeart/2018/2/layout/IconCircleList"/>
    <dgm:cxn modelId="{CFCE910B-D698-40F4-8482-B8D11F6C4AF9}" type="presParOf" srcId="{06B9F6C2-CBB9-4813-ACAD-79D122A25AD3}" destId="{43D2D4D1-3037-4A9D-B7CD-38A45A7FF74F}" srcOrd="3" destOrd="0" presId="urn:microsoft.com/office/officeart/2018/2/layout/IconCircleList"/>
    <dgm:cxn modelId="{93E40764-05E0-4738-AA04-2D2644F89216}" type="presParOf" srcId="{E84CFF99-0510-4D42-99D9-01CE5151DC41}" destId="{7A8598F5-18B4-4072-A9F4-AA04F6CFCAA1}" srcOrd="5" destOrd="0" presId="urn:microsoft.com/office/officeart/2018/2/layout/IconCircleList"/>
    <dgm:cxn modelId="{6E9BABBB-2B58-4917-98BA-B586C673CC82}" type="presParOf" srcId="{E84CFF99-0510-4D42-99D9-01CE5151DC41}" destId="{23EC2152-59F4-420A-95B3-6E9F7FF92713}" srcOrd="6" destOrd="0" presId="urn:microsoft.com/office/officeart/2018/2/layout/IconCircleList"/>
    <dgm:cxn modelId="{32946379-6485-46F3-A8E7-C1DEF5A1D5F1}" type="presParOf" srcId="{23EC2152-59F4-420A-95B3-6E9F7FF92713}" destId="{3AE74D32-54FD-40CE-889D-9E5E99725EF1}" srcOrd="0" destOrd="0" presId="urn:microsoft.com/office/officeart/2018/2/layout/IconCircleList"/>
    <dgm:cxn modelId="{44CF6C15-3144-4530-8203-56921155B3F7}" type="presParOf" srcId="{23EC2152-59F4-420A-95B3-6E9F7FF92713}" destId="{CCBDFAE5-749E-4E88-B2B4-5F7BC8007D1F}" srcOrd="1" destOrd="0" presId="urn:microsoft.com/office/officeart/2018/2/layout/IconCircleList"/>
    <dgm:cxn modelId="{6CC86B79-7B35-4FD1-A202-CF7B053DA630}" type="presParOf" srcId="{23EC2152-59F4-420A-95B3-6E9F7FF92713}" destId="{3D82A841-4501-48AA-94B4-ADF25505D15E}" srcOrd="2" destOrd="0" presId="urn:microsoft.com/office/officeart/2018/2/layout/IconCircleList"/>
    <dgm:cxn modelId="{8FAC0062-ACDB-4341-85EC-E6657597647F}" type="presParOf" srcId="{23EC2152-59F4-420A-95B3-6E9F7FF92713}" destId="{7758EBC2-DF65-4808-BEB3-0743858D1C4B}" srcOrd="3" destOrd="0" presId="urn:microsoft.com/office/officeart/2018/2/layout/IconCircleList"/>
    <dgm:cxn modelId="{37FBBF2E-DA70-4A9D-B60F-657DEC8D32D6}" type="presParOf" srcId="{E84CFF99-0510-4D42-99D9-01CE5151DC41}" destId="{2E2EDDDF-F800-445F-9A4A-70D1E7A50BF6}" srcOrd="7" destOrd="0" presId="urn:microsoft.com/office/officeart/2018/2/layout/IconCircleList"/>
    <dgm:cxn modelId="{9E324450-7520-4416-833D-372E98739C10}" type="presParOf" srcId="{E84CFF99-0510-4D42-99D9-01CE5151DC41}" destId="{29FEAE90-7191-46E2-8E59-9B15BF362737}" srcOrd="8" destOrd="0" presId="urn:microsoft.com/office/officeart/2018/2/layout/IconCircleList"/>
    <dgm:cxn modelId="{BECC1B8A-D613-4B6E-9F12-237744909D73}" type="presParOf" srcId="{29FEAE90-7191-46E2-8E59-9B15BF362737}" destId="{F7A92E1B-D669-4038-8A84-2F615DE57FF6}" srcOrd="0" destOrd="0" presId="urn:microsoft.com/office/officeart/2018/2/layout/IconCircleList"/>
    <dgm:cxn modelId="{A458ABC7-6A41-4D9A-A3A4-CD5412ED31CE}" type="presParOf" srcId="{29FEAE90-7191-46E2-8E59-9B15BF362737}" destId="{0AB5AF8E-756B-415B-8887-855AE18B09E7}" srcOrd="1" destOrd="0" presId="urn:microsoft.com/office/officeart/2018/2/layout/IconCircleList"/>
    <dgm:cxn modelId="{325BDD37-9221-4A2E-AF4D-2D1D08B613D8}" type="presParOf" srcId="{29FEAE90-7191-46E2-8E59-9B15BF362737}" destId="{6E003125-36A0-4F1C-B15C-ED0B44BD125C}" srcOrd="2" destOrd="0" presId="urn:microsoft.com/office/officeart/2018/2/layout/IconCircleList"/>
    <dgm:cxn modelId="{06FF47B1-DBCC-4C27-B22D-23C6FB704764}" type="presParOf" srcId="{29FEAE90-7191-46E2-8E59-9B15BF362737}" destId="{CF45E99B-5845-4E18-80A8-AD5CD7A27EA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4A332A-ED28-49A5-84C0-67C19290772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37AF84-264D-449A-BA34-CD993F74641D}">
      <dgm:prSet/>
      <dgm:spPr>
        <a:solidFill>
          <a:srgbClr val="1B2D73"/>
        </a:solidFill>
      </dgm:spPr>
      <dgm:t>
        <a:bodyPr anchor="ctr"/>
        <a:lstStyle/>
        <a:p>
          <a:r>
            <a:rPr lang="en-US" dirty="0">
              <a:solidFill>
                <a:schemeClr val="bg1"/>
              </a:solidFill>
              <a:latin typeface="Poppins" panose="00000500000000000000" pitchFamily="2" charset="0"/>
              <a:cs typeface="Poppins" panose="00000500000000000000" pitchFamily="2" charset="0"/>
            </a:rPr>
            <a:t>Maximize NJSTART’s Value to you!</a:t>
          </a:r>
        </a:p>
      </dgm:t>
    </dgm:pt>
    <dgm:pt modelId="{D940AEA1-85AD-4E0D-9FC9-7152204ECAD3}" type="parTrans" cxnId="{C903E5DD-508C-45DF-99ED-2E9BFBAA7B5A}">
      <dgm:prSet/>
      <dgm:spPr/>
      <dgm:t>
        <a:bodyPr/>
        <a:lstStyle/>
        <a:p>
          <a:endParaRPr lang="en-US"/>
        </a:p>
      </dgm:t>
    </dgm:pt>
    <dgm:pt modelId="{83842F22-45C1-4B42-AF73-B7F54FF7BF4F}" type="sibTrans" cxnId="{C903E5DD-508C-45DF-99ED-2E9BFBAA7B5A}">
      <dgm:prSet/>
      <dgm:spPr/>
      <dgm:t>
        <a:bodyPr/>
        <a:lstStyle/>
        <a:p>
          <a:endParaRPr lang="en-US"/>
        </a:p>
      </dgm:t>
    </dgm:pt>
    <dgm:pt modelId="{CB3C548F-48DC-47C0-B380-B39687B7E4D2}">
      <dgm:prSet custT="1"/>
      <dgm:spPr/>
      <dgm:t>
        <a:bodyPr/>
        <a:lstStyle/>
        <a:p>
          <a:r>
            <a:rPr lang="en-US" sz="2000" dirty="0">
              <a:latin typeface="Poppins" panose="00000500000000000000" pitchFamily="2" charset="0"/>
              <a:cs typeface="Poppins" panose="00000500000000000000" pitchFamily="2" charset="0"/>
            </a:rPr>
            <a:t>NJSTART Login:  Remember to login every </a:t>
          </a:r>
          <a:r>
            <a:rPr lang="en-US" sz="2000" b="1" dirty="0">
              <a:latin typeface="Poppins" panose="00000500000000000000" pitchFamily="2" charset="0"/>
              <a:cs typeface="Poppins" panose="00000500000000000000" pitchFamily="2" charset="0"/>
            </a:rPr>
            <a:t>90</a:t>
          </a:r>
          <a:r>
            <a:rPr lang="en-US" sz="2000" dirty="0">
              <a:latin typeface="Poppins" panose="00000500000000000000" pitchFamily="2" charset="0"/>
              <a:cs typeface="Poppins" panose="00000500000000000000" pitchFamily="2" charset="0"/>
            </a:rPr>
            <a:t> days</a:t>
          </a:r>
          <a:endParaRPr lang="en-US" sz="2000" dirty="0">
            <a:solidFill>
              <a:schemeClr val="tx1"/>
            </a:solidFill>
            <a:latin typeface="Poppins" panose="00000500000000000000" pitchFamily="2" charset="0"/>
            <a:cs typeface="Poppins" panose="00000500000000000000" pitchFamily="2" charset="0"/>
          </a:endParaRPr>
        </a:p>
      </dgm:t>
    </dgm:pt>
    <dgm:pt modelId="{5046B0BB-297B-4B39-8145-0C5244A08614}" type="parTrans" cxnId="{507C84E5-3EFE-4B4D-A8B3-C605E62F53D2}">
      <dgm:prSet/>
      <dgm:spPr/>
      <dgm:t>
        <a:bodyPr/>
        <a:lstStyle/>
        <a:p>
          <a:endParaRPr lang="en-US"/>
        </a:p>
      </dgm:t>
    </dgm:pt>
    <dgm:pt modelId="{92FA9081-F972-432F-9401-3545658C2F29}" type="sibTrans" cxnId="{507C84E5-3EFE-4B4D-A8B3-C605E62F53D2}">
      <dgm:prSet/>
      <dgm:spPr/>
      <dgm:t>
        <a:bodyPr/>
        <a:lstStyle/>
        <a:p>
          <a:endParaRPr lang="en-US"/>
        </a:p>
      </dgm:t>
    </dgm:pt>
    <dgm:pt modelId="{30B1459D-3AF8-48C1-AF8D-BDF45674481E}">
      <dgm:prSet custT="1"/>
      <dgm:spPr/>
      <dgm:t>
        <a:bodyPr/>
        <a:lstStyle/>
        <a:p>
          <a:r>
            <a:rPr lang="en-US" sz="2000" dirty="0">
              <a:latin typeface="Poppins" panose="00000500000000000000" pitchFamily="2" charset="0"/>
              <a:cs typeface="Poppins" panose="00000500000000000000" pitchFamily="2" charset="0"/>
            </a:rPr>
            <a:t>NJSTART Dashboard Navigation</a:t>
          </a:r>
          <a:endParaRPr lang="en-US" sz="2000" dirty="0">
            <a:solidFill>
              <a:schemeClr val="tx1"/>
            </a:solidFill>
            <a:latin typeface="Poppins" panose="00000500000000000000" pitchFamily="2" charset="0"/>
            <a:cs typeface="Poppins" panose="00000500000000000000" pitchFamily="2" charset="0"/>
          </a:endParaRPr>
        </a:p>
      </dgm:t>
    </dgm:pt>
    <dgm:pt modelId="{DCB62EC6-7F27-4DD3-9092-5B1F9B60F608}" type="parTrans" cxnId="{824DB5E6-DA55-4B7B-838C-F7EAE9417E14}">
      <dgm:prSet/>
      <dgm:spPr/>
      <dgm:t>
        <a:bodyPr/>
        <a:lstStyle/>
        <a:p>
          <a:endParaRPr lang="en-US"/>
        </a:p>
      </dgm:t>
    </dgm:pt>
    <dgm:pt modelId="{6256C486-652D-4C7F-8B2C-E7CD79D6701B}" type="sibTrans" cxnId="{824DB5E6-DA55-4B7B-838C-F7EAE9417E14}">
      <dgm:prSet/>
      <dgm:spPr/>
      <dgm:t>
        <a:bodyPr/>
        <a:lstStyle/>
        <a:p>
          <a:endParaRPr lang="en-US"/>
        </a:p>
      </dgm:t>
    </dgm:pt>
    <dgm:pt modelId="{6C363684-987B-45DE-BE25-1DBF31EB2E22}">
      <dgm:prSet custT="1"/>
      <dgm:spPr/>
      <dgm:t>
        <a:bodyPr/>
        <a:lstStyle/>
        <a:p>
          <a:r>
            <a:rPr lang="en-CA" sz="2000" dirty="0">
              <a:solidFill>
                <a:schemeClr val="tx1"/>
              </a:solidFill>
              <a:latin typeface="Poppins" panose="00000500000000000000" pitchFamily="2" charset="0"/>
              <a:cs typeface="Poppins" panose="00000500000000000000" pitchFamily="2" charset="0"/>
            </a:rPr>
            <a:t>Punchouts    </a:t>
          </a:r>
          <a:r>
            <a:rPr lang="en-CA" sz="2000" b="1" dirty="0">
              <a:solidFill>
                <a:schemeClr val="tx1"/>
              </a:solidFill>
              <a:latin typeface="Poppins" panose="00000500000000000000" pitchFamily="2" charset="0"/>
              <a:cs typeface="Poppins" panose="00000500000000000000" pitchFamily="2" charset="0"/>
            </a:rPr>
            <a:t>G2B</a:t>
          </a:r>
          <a:endParaRPr lang="en-US" sz="2000" b="1" dirty="0">
            <a:solidFill>
              <a:schemeClr val="tx1"/>
            </a:solidFill>
            <a:latin typeface="Poppins" panose="00000500000000000000" pitchFamily="2" charset="0"/>
            <a:cs typeface="Poppins" panose="00000500000000000000" pitchFamily="2" charset="0"/>
          </a:endParaRPr>
        </a:p>
      </dgm:t>
    </dgm:pt>
    <dgm:pt modelId="{FB62AFB3-DC91-4261-B3B5-2A1B65F15CD8}" type="parTrans" cxnId="{6BB8F3D8-9881-431C-87C7-C0EB1A7FAA53}">
      <dgm:prSet/>
      <dgm:spPr/>
      <dgm:t>
        <a:bodyPr/>
        <a:lstStyle/>
        <a:p>
          <a:endParaRPr lang="en-US"/>
        </a:p>
      </dgm:t>
    </dgm:pt>
    <dgm:pt modelId="{AA39E31A-A6DD-473B-AB03-6AB2F6EA2951}" type="sibTrans" cxnId="{6BB8F3D8-9881-431C-87C7-C0EB1A7FAA53}">
      <dgm:prSet/>
      <dgm:spPr/>
      <dgm:t>
        <a:bodyPr/>
        <a:lstStyle/>
        <a:p>
          <a:endParaRPr lang="en-US"/>
        </a:p>
      </dgm:t>
    </dgm:pt>
    <dgm:pt modelId="{CFEF1360-A279-4C98-A60D-7B45AF1D5121}">
      <dgm:prSet custT="1"/>
      <dgm:spPr/>
      <dgm:t>
        <a:bodyPr/>
        <a:lstStyle/>
        <a:p>
          <a:r>
            <a:rPr lang="en-US" sz="2000" dirty="0">
              <a:latin typeface="Poppins" panose="00000500000000000000" pitchFamily="2" charset="0"/>
              <a:cs typeface="Poppins" panose="00000500000000000000" pitchFamily="2" charset="0"/>
            </a:rPr>
            <a:t>Contract Search By Item, By Contract Number, By T Number,  By Vendor Name</a:t>
          </a:r>
          <a:endParaRPr lang="en-US" sz="2000" dirty="0">
            <a:solidFill>
              <a:schemeClr val="tx1"/>
            </a:solidFill>
            <a:latin typeface="Poppins" panose="00000500000000000000" pitchFamily="2" charset="0"/>
            <a:cs typeface="Poppins" panose="00000500000000000000" pitchFamily="2" charset="0"/>
          </a:endParaRPr>
        </a:p>
      </dgm:t>
    </dgm:pt>
    <dgm:pt modelId="{08E17733-0192-4CA7-89CB-CA0F8690F6CE}" type="parTrans" cxnId="{517BF468-ACDD-4558-89FA-473A054C7654}">
      <dgm:prSet/>
      <dgm:spPr/>
      <dgm:t>
        <a:bodyPr/>
        <a:lstStyle/>
        <a:p>
          <a:endParaRPr lang="en-US"/>
        </a:p>
      </dgm:t>
    </dgm:pt>
    <dgm:pt modelId="{B6008A4E-EC00-487B-A001-3031C5C3F8B9}" type="sibTrans" cxnId="{517BF468-ACDD-4558-89FA-473A054C7654}">
      <dgm:prSet/>
      <dgm:spPr/>
      <dgm:t>
        <a:bodyPr/>
        <a:lstStyle/>
        <a:p>
          <a:endParaRPr lang="en-US"/>
        </a:p>
      </dgm:t>
    </dgm:pt>
    <dgm:pt modelId="{133E597E-8D65-4C68-AC72-3F5D0FC2BF00}">
      <dgm:prSet custT="1"/>
      <dgm:spPr/>
      <dgm:t>
        <a:bodyPr/>
        <a:lstStyle/>
        <a:p>
          <a:r>
            <a:rPr lang="en-US" sz="2000" dirty="0">
              <a:latin typeface="Poppins" panose="00000500000000000000" pitchFamily="2" charset="0"/>
              <a:cs typeface="Poppins" panose="00000500000000000000" pitchFamily="2" charset="0"/>
            </a:rPr>
            <a:t>Summary Tab/Items Tab/Attachments Tab</a:t>
          </a:r>
          <a:endParaRPr lang="en-US" sz="2000" dirty="0">
            <a:solidFill>
              <a:schemeClr val="tx1"/>
            </a:solidFill>
            <a:latin typeface="Poppins" panose="00000500000000000000" pitchFamily="2" charset="0"/>
            <a:cs typeface="Poppins" panose="00000500000000000000" pitchFamily="2" charset="0"/>
          </a:endParaRPr>
        </a:p>
      </dgm:t>
    </dgm:pt>
    <dgm:pt modelId="{B7F161F8-5C24-43F1-B5FD-70F06C73FDEB}" type="parTrans" cxnId="{FE3D3203-11BB-4BC7-A773-BC5F24D7B794}">
      <dgm:prSet/>
      <dgm:spPr/>
      <dgm:t>
        <a:bodyPr/>
        <a:lstStyle/>
        <a:p>
          <a:endParaRPr lang="en-US"/>
        </a:p>
      </dgm:t>
    </dgm:pt>
    <dgm:pt modelId="{FA325729-15D2-429B-8AA2-337A81AF5667}" type="sibTrans" cxnId="{FE3D3203-11BB-4BC7-A773-BC5F24D7B794}">
      <dgm:prSet/>
      <dgm:spPr/>
      <dgm:t>
        <a:bodyPr/>
        <a:lstStyle/>
        <a:p>
          <a:endParaRPr lang="en-US"/>
        </a:p>
      </dgm:t>
    </dgm:pt>
    <dgm:pt modelId="{5E314E77-B4F0-4BE9-A30A-96F661EF6339}">
      <dgm:prSet custT="1"/>
      <dgm:spPr/>
      <dgm:t>
        <a:bodyPr/>
        <a:lstStyle/>
        <a:p>
          <a:r>
            <a:rPr lang="en-US" sz="2000" dirty="0">
              <a:latin typeface="Poppins" panose="00000500000000000000" pitchFamily="2" charset="0"/>
              <a:cs typeface="Poppins" panose="00000500000000000000" pitchFamily="2" charset="0"/>
            </a:rPr>
            <a:t>Vendor Search &amp; Review of Term and Categories </a:t>
          </a:r>
          <a:endParaRPr lang="en-US" sz="2000" dirty="0">
            <a:solidFill>
              <a:schemeClr val="tx1"/>
            </a:solidFill>
            <a:latin typeface="Poppins" panose="00000500000000000000" pitchFamily="2" charset="0"/>
            <a:cs typeface="Poppins" panose="00000500000000000000" pitchFamily="2" charset="0"/>
          </a:endParaRPr>
        </a:p>
      </dgm:t>
    </dgm:pt>
    <dgm:pt modelId="{FE925CA8-3094-4B50-9159-A46D36F29D53}" type="parTrans" cxnId="{95B116EB-11ED-4159-9112-285648A58DCA}">
      <dgm:prSet/>
      <dgm:spPr/>
      <dgm:t>
        <a:bodyPr/>
        <a:lstStyle/>
        <a:p>
          <a:endParaRPr lang="en-US"/>
        </a:p>
      </dgm:t>
    </dgm:pt>
    <dgm:pt modelId="{973C9CD7-23D8-4FB3-8FFD-59A7B2005D67}" type="sibTrans" cxnId="{95B116EB-11ED-4159-9112-285648A58DCA}">
      <dgm:prSet/>
      <dgm:spPr/>
      <dgm:t>
        <a:bodyPr/>
        <a:lstStyle/>
        <a:p>
          <a:endParaRPr lang="en-US"/>
        </a:p>
      </dgm:t>
    </dgm:pt>
    <dgm:pt modelId="{25260F60-D8DA-4B21-A73F-F25549D431C7}">
      <dgm:prSet custT="1"/>
      <dgm:spPr/>
      <dgm:t>
        <a:bodyPr/>
        <a:lstStyle/>
        <a:p>
          <a:r>
            <a:rPr lang="en-US" sz="2000" dirty="0">
              <a:solidFill>
                <a:schemeClr val="tx1"/>
              </a:solidFill>
              <a:latin typeface="Poppins" panose="00000500000000000000" pitchFamily="2" charset="0"/>
              <a:cs typeface="Poppins" panose="00000500000000000000" pitchFamily="2" charset="0"/>
            </a:rPr>
            <a:t>Leverage the newsletter and the </a:t>
          </a:r>
          <a:r>
            <a:rPr lang="en-US" sz="2000" dirty="0">
              <a:solidFill>
                <a:schemeClr val="tx1"/>
              </a:solidFill>
              <a:latin typeface="Poppins" panose="00000500000000000000" pitchFamily="2" charset="0"/>
              <a:cs typeface="Poppins" panose="00000500000000000000" pitchFamily="2" charset="0"/>
              <a:hlinkClick xmlns:r="http://schemas.openxmlformats.org/officeDocument/2006/relationships" r:id="rId1"/>
            </a:rPr>
            <a:t>njstart.info </a:t>
          </a:r>
          <a:r>
            <a:rPr lang="en-US" sz="2000" dirty="0">
              <a:solidFill>
                <a:schemeClr val="tx1"/>
              </a:solidFill>
              <a:latin typeface="Poppins" panose="00000500000000000000" pitchFamily="2" charset="0"/>
              <a:cs typeface="Poppins" panose="00000500000000000000" pitchFamily="2" charset="0"/>
            </a:rPr>
            <a:t>website!</a:t>
          </a:r>
        </a:p>
      </dgm:t>
    </dgm:pt>
    <dgm:pt modelId="{98403381-0657-47B7-90BA-AD94BEB2438C}" type="parTrans" cxnId="{C77C8851-65DE-4860-A818-D87FAD787776}">
      <dgm:prSet/>
      <dgm:spPr/>
      <dgm:t>
        <a:bodyPr/>
        <a:lstStyle/>
        <a:p>
          <a:endParaRPr lang="en-US"/>
        </a:p>
      </dgm:t>
    </dgm:pt>
    <dgm:pt modelId="{BB7A4141-9D9A-4BCF-90E8-0EFE84941192}" type="sibTrans" cxnId="{C77C8851-65DE-4860-A818-D87FAD787776}">
      <dgm:prSet/>
      <dgm:spPr/>
      <dgm:t>
        <a:bodyPr/>
        <a:lstStyle/>
        <a:p>
          <a:endParaRPr lang="en-US"/>
        </a:p>
      </dgm:t>
    </dgm:pt>
    <dgm:pt modelId="{0CEB7931-95DD-487C-95A4-AFEE53BD5E50}" type="pres">
      <dgm:prSet presAssocID="{504A332A-ED28-49A5-84C0-67C192907722}" presName="vert0" presStyleCnt="0">
        <dgm:presLayoutVars>
          <dgm:dir/>
          <dgm:animOne val="branch"/>
          <dgm:animLvl val="lvl"/>
        </dgm:presLayoutVars>
      </dgm:prSet>
      <dgm:spPr/>
    </dgm:pt>
    <dgm:pt modelId="{95283302-7F8E-4E34-AAC1-D816268115EF}" type="pres">
      <dgm:prSet presAssocID="{5B37AF84-264D-449A-BA34-CD993F74641D}" presName="thickLine" presStyleLbl="alignNode1" presStyleIdx="0" presStyleCnt="1"/>
      <dgm:spPr/>
    </dgm:pt>
    <dgm:pt modelId="{52C03962-DE8F-4C23-BAD5-9A2BE3A2C486}" type="pres">
      <dgm:prSet presAssocID="{5B37AF84-264D-449A-BA34-CD993F74641D}" presName="horz1" presStyleCnt="0"/>
      <dgm:spPr/>
    </dgm:pt>
    <dgm:pt modelId="{475F1609-C75A-45C3-94D5-8D6373F30306}" type="pres">
      <dgm:prSet presAssocID="{5B37AF84-264D-449A-BA34-CD993F74641D}" presName="tx1" presStyleLbl="revTx" presStyleIdx="0" presStyleCnt="8" custScaleX="108195"/>
      <dgm:spPr/>
    </dgm:pt>
    <dgm:pt modelId="{01A9F093-C5FF-4E60-8381-CE437D0506A8}" type="pres">
      <dgm:prSet presAssocID="{5B37AF84-264D-449A-BA34-CD993F74641D}" presName="vert1" presStyleCnt="0"/>
      <dgm:spPr/>
    </dgm:pt>
    <dgm:pt modelId="{F025B920-3CE0-40DC-90C2-7EFD28943E21}" type="pres">
      <dgm:prSet presAssocID="{CB3C548F-48DC-47C0-B380-B39687B7E4D2}" presName="vertSpace2a" presStyleCnt="0"/>
      <dgm:spPr/>
    </dgm:pt>
    <dgm:pt modelId="{784E71DE-557A-42B2-8543-B6CE75ACBBF5}" type="pres">
      <dgm:prSet presAssocID="{CB3C548F-48DC-47C0-B380-B39687B7E4D2}" presName="horz2" presStyleCnt="0"/>
      <dgm:spPr/>
    </dgm:pt>
    <dgm:pt modelId="{A3177507-74A0-45FA-BBFA-F0F659B12F4C}" type="pres">
      <dgm:prSet presAssocID="{CB3C548F-48DC-47C0-B380-B39687B7E4D2}" presName="horzSpace2" presStyleCnt="0"/>
      <dgm:spPr/>
    </dgm:pt>
    <dgm:pt modelId="{0EF13C09-FE98-43A8-9D33-2555457FC56E}" type="pres">
      <dgm:prSet presAssocID="{CB3C548F-48DC-47C0-B380-B39687B7E4D2}" presName="tx2" presStyleLbl="revTx" presStyleIdx="1" presStyleCnt="8"/>
      <dgm:spPr/>
    </dgm:pt>
    <dgm:pt modelId="{5F147610-29A1-4C3C-B468-EB951F768108}" type="pres">
      <dgm:prSet presAssocID="{CB3C548F-48DC-47C0-B380-B39687B7E4D2}" presName="vert2" presStyleCnt="0"/>
      <dgm:spPr/>
    </dgm:pt>
    <dgm:pt modelId="{E2C07511-C307-4644-B7A4-ADD52A84701C}" type="pres">
      <dgm:prSet presAssocID="{CB3C548F-48DC-47C0-B380-B39687B7E4D2}" presName="thinLine2b" presStyleLbl="callout" presStyleIdx="0" presStyleCnt="7"/>
      <dgm:spPr/>
    </dgm:pt>
    <dgm:pt modelId="{B68D9BD5-07E3-4246-A107-9BCF1D950DBB}" type="pres">
      <dgm:prSet presAssocID="{CB3C548F-48DC-47C0-B380-B39687B7E4D2}" presName="vertSpace2b" presStyleCnt="0"/>
      <dgm:spPr/>
    </dgm:pt>
    <dgm:pt modelId="{28140C38-BECE-4376-9F8B-437BA5DA0977}" type="pres">
      <dgm:prSet presAssocID="{30B1459D-3AF8-48C1-AF8D-BDF45674481E}" presName="horz2" presStyleCnt="0"/>
      <dgm:spPr/>
    </dgm:pt>
    <dgm:pt modelId="{1BA87507-C200-4C25-B652-B60F6DD1F3B7}" type="pres">
      <dgm:prSet presAssocID="{30B1459D-3AF8-48C1-AF8D-BDF45674481E}" presName="horzSpace2" presStyleCnt="0"/>
      <dgm:spPr/>
    </dgm:pt>
    <dgm:pt modelId="{C3DAF526-66D8-45CA-BC5C-6EA1945FEBD5}" type="pres">
      <dgm:prSet presAssocID="{30B1459D-3AF8-48C1-AF8D-BDF45674481E}" presName="tx2" presStyleLbl="revTx" presStyleIdx="2" presStyleCnt="8"/>
      <dgm:spPr/>
    </dgm:pt>
    <dgm:pt modelId="{A22F12F7-ED85-4323-AA46-4E500E3F2140}" type="pres">
      <dgm:prSet presAssocID="{30B1459D-3AF8-48C1-AF8D-BDF45674481E}" presName="vert2" presStyleCnt="0"/>
      <dgm:spPr/>
    </dgm:pt>
    <dgm:pt modelId="{2EBBB9F9-3681-45B6-A4D3-FB399C648BAE}" type="pres">
      <dgm:prSet presAssocID="{30B1459D-3AF8-48C1-AF8D-BDF45674481E}" presName="thinLine2b" presStyleLbl="callout" presStyleIdx="1" presStyleCnt="7"/>
      <dgm:spPr/>
    </dgm:pt>
    <dgm:pt modelId="{FE9A9A89-D947-422F-A825-732A28E75F9A}" type="pres">
      <dgm:prSet presAssocID="{30B1459D-3AF8-48C1-AF8D-BDF45674481E}" presName="vertSpace2b" presStyleCnt="0"/>
      <dgm:spPr/>
    </dgm:pt>
    <dgm:pt modelId="{8391756D-B1E3-4C3D-9639-B977DDAE8486}" type="pres">
      <dgm:prSet presAssocID="{6C363684-987B-45DE-BE25-1DBF31EB2E22}" presName="horz2" presStyleCnt="0"/>
      <dgm:spPr/>
    </dgm:pt>
    <dgm:pt modelId="{C2A69251-9903-427B-A906-19C4DCC72F76}" type="pres">
      <dgm:prSet presAssocID="{6C363684-987B-45DE-BE25-1DBF31EB2E22}" presName="horzSpace2" presStyleCnt="0"/>
      <dgm:spPr/>
    </dgm:pt>
    <dgm:pt modelId="{7D0BC693-F115-4103-B9E5-B83FE3DD546A}" type="pres">
      <dgm:prSet presAssocID="{6C363684-987B-45DE-BE25-1DBF31EB2E22}" presName="tx2" presStyleLbl="revTx" presStyleIdx="3" presStyleCnt="8"/>
      <dgm:spPr/>
    </dgm:pt>
    <dgm:pt modelId="{F38095B4-08AF-493B-8F6D-BFB5F20B9F5D}" type="pres">
      <dgm:prSet presAssocID="{6C363684-987B-45DE-BE25-1DBF31EB2E22}" presName="vert2" presStyleCnt="0"/>
      <dgm:spPr/>
    </dgm:pt>
    <dgm:pt modelId="{F63AADCF-2E7A-4AE7-87AE-D36A86DAA4DF}" type="pres">
      <dgm:prSet presAssocID="{6C363684-987B-45DE-BE25-1DBF31EB2E22}" presName="thinLine2b" presStyleLbl="callout" presStyleIdx="2" presStyleCnt="7"/>
      <dgm:spPr/>
    </dgm:pt>
    <dgm:pt modelId="{BD699096-988E-4FE7-A904-62743C3D6B92}" type="pres">
      <dgm:prSet presAssocID="{6C363684-987B-45DE-BE25-1DBF31EB2E22}" presName="vertSpace2b" presStyleCnt="0"/>
      <dgm:spPr/>
    </dgm:pt>
    <dgm:pt modelId="{9ECA27F2-B111-4D0F-B621-78DAFBE4C07F}" type="pres">
      <dgm:prSet presAssocID="{CFEF1360-A279-4C98-A60D-7B45AF1D5121}" presName="horz2" presStyleCnt="0"/>
      <dgm:spPr/>
    </dgm:pt>
    <dgm:pt modelId="{7349BA41-5F74-4045-B900-BC941245EBFC}" type="pres">
      <dgm:prSet presAssocID="{CFEF1360-A279-4C98-A60D-7B45AF1D5121}" presName="horzSpace2" presStyleCnt="0"/>
      <dgm:spPr/>
    </dgm:pt>
    <dgm:pt modelId="{EA794A26-5D68-4DE5-A660-312D9C50C615}" type="pres">
      <dgm:prSet presAssocID="{CFEF1360-A279-4C98-A60D-7B45AF1D5121}" presName="tx2" presStyleLbl="revTx" presStyleIdx="4" presStyleCnt="8"/>
      <dgm:spPr/>
    </dgm:pt>
    <dgm:pt modelId="{4E61B4CD-A574-4483-BFEA-00DFEC8A32D1}" type="pres">
      <dgm:prSet presAssocID="{CFEF1360-A279-4C98-A60D-7B45AF1D5121}" presName="vert2" presStyleCnt="0"/>
      <dgm:spPr/>
    </dgm:pt>
    <dgm:pt modelId="{14BB7624-F94C-4F12-8079-31A662DC7F22}" type="pres">
      <dgm:prSet presAssocID="{CFEF1360-A279-4C98-A60D-7B45AF1D5121}" presName="thinLine2b" presStyleLbl="callout" presStyleIdx="3" presStyleCnt="7"/>
      <dgm:spPr/>
    </dgm:pt>
    <dgm:pt modelId="{4C242DBC-0C58-4198-92E3-F08B44419B95}" type="pres">
      <dgm:prSet presAssocID="{CFEF1360-A279-4C98-A60D-7B45AF1D5121}" presName="vertSpace2b" presStyleCnt="0"/>
      <dgm:spPr/>
    </dgm:pt>
    <dgm:pt modelId="{5A2CCDAD-8286-4810-B0A5-0A55BB396E1E}" type="pres">
      <dgm:prSet presAssocID="{133E597E-8D65-4C68-AC72-3F5D0FC2BF00}" presName="horz2" presStyleCnt="0"/>
      <dgm:spPr/>
    </dgm:pt>
    <dgm:pt modelId="{6A1E4C96-2EE3-4AFE-8E1B-59AAF4205FD8}" type="pres">
      <dgm:prSet presAssocID="{133E597E-8D65-4C68-AC72-3F5D0FC2BF00}" presName="horzSpace2" presStyleCnt="0"/>
      <dgm:spPr/>
    </dgm:pt>
    <dgm:pt modelId="{2A08912F-DF83-44CC-9154-E4649074EC71}" type="pres">
      <dgm:prSet presAssocID="{133E597E-8D65-4C68-AC72-3F5D0FC2BF00}" presName="tx2" presStyleLbl="revTx" presStyleIdx="5" presStyleCnt="8"/>
      <dgm:spPr/>
    </dgm:pt>
    <dgm:pt modelId="{2599396A-FDE7-4BCB-89DF-D6915BE33744}" type="pres">
      <dgm:prSet presAssocID="{133E597E-8D65-4C68-AC72-3F5D0FC2BF00}" presName="vert2" presStyleCnt="0"/>
      <dgm:spPr/>
    </dgm:pt>
    <dgm:pt modelId="{2FE7D4F2-FC17-4F36-B384-5AE3A83CFA5B}" type="pres">
      <dgm:prSet presAssocID="{133E597E-8D65-4C68-AC72-3F5D0FC2BF00}" presName="thinLine2b" presStyleLbl="callout" presStyleIdx="4" presStyleCnt="7"/>
      <dgm:spPr/>
    </dgm:pt>
    <dgm:pt modelId="{1C5B0DAE-0181-4D95-86AB-5AE3DB840E05}" type="pres">
      <dgm:prSet presAssocID="{133E597E-8D65-4C68-AC72-3F5D0FC2BF00}" presName="vertSpace2b" presStyleCnt="0"/>
      <dgm:spPr/>
    </dgm:pt>
    <dgm:pt modelId="{F7AF42E5-93F1-443F-B525-C675D5460155}" type="pres">
      <dgm:prSet presAssocID="{5E314E77-B4F0-4BE9-A30A-96F661EF6339}" presName="horz2" presStyleCnt="0"/>
      <dgm:spPr/>
    </dgm:pt>
    <dgm:pt modelId="{33945048-6D60-4BB2-81D8-73D95CE302B4}" type="pres">
      <dgm:prSet presAssocID="{5E314E77-B4F0-4BE9-A30A-96F661EF6339}" presName="horzSpace2" presStyleCnt="0"/>
      <dgm:spPr/>
    </dgm:pt>
    <dgm:pt modelId="{99A9DEA7-4642-4FF5-B871-C5DF251327BD}" type="pres">
      <dgm:prSet presAssocID="{5E314E77-B4F0-4BE9-A30A-96F661EF6339}" presName="tx2" presStyleLbl="revTx" presStyleIdx="6" presStyleCnt="8"/>
      <dgm:spPr/>
    </dgm:pt>
    <dgm:pt modelId="{377E121B-FA40-42D5-B086-496711F0E8A8}" type="pres">
      <dgm:prSet presAssocID="{5E314E77-B4F0-4BE9-A30A-96F661EF6339}" presName="vert2" presStyleCnt="0"/>
      <dgm:spPr/>
    </dgm:pt>
    <dgm:pt modelId="{82037B52-8818-473B-90A9-4C6FAEFE80D2}" type="pres">
      <dgm:prSet presAssocID="{5E314E77-B4F0-4BE9-A30A-96F661EF6339}" presName="thinLine2b" presStyleLbl="callout" presStyleIdx="5" presStyleCnt="7"/>
      <dgm:spPr/>
    </dgm:pt>
    <dgm:pt modelId="{9A007ACC-9ED5-4DC9-95EF-E2A1AB7056C2}" type="pres">
      <dgm:prSet presAssocID="{5E314E77-B4F0-4BE9-A30A-96F661EF6339}" presName="vertSpace2b" presStyleCnt="0"/>
      <dgm:spPr/>
    </dgm:pt>
    <dgm:pt modelId="{DDDEA42B-E19A-494F-9139-A7E10CB99FE2}" type="pres">
      <dgm:prSet presAssocID="{25260F60-D8DA-4B21-A73F-F25549D431C7}" presName="horz2" presStyleCnt="0"/>
      <dgm:spPr/>
    </dgm:pt>
    <dgm:pt modelId="{BA9C0FB7-4AF9-4073-8135-E84CC00BEC58}" type="pres">
      <dgm:prSet presAssocID="{25260F60-D8DA-4B21-A73F-F25549D431C7}" presName="horzSpace2" presStyleCnt="0"/>
      <dgm:spPr/>
    </dgm:pt>
    <dgm:pt modelId="{D2203525-A0A3-4230-9F9B-35A3319838C4}" type="pres">
      <dgm:prSet presAssocID="{25260F60-D8DA-4B21-A73F-F25549D431C7}" presName="tx2" presStyleLbl="revTx" presStyleIdx="7" presStyleCnt="8"/>
      <dgm:spPr/>
    </dgm:pt>
    <dgm:pt modelId="{0F12D33C-B826-4789-92A8-665F747B1634}" type="pres">
      <dgm:prSet presAssocID="{25260F60-D8DA-4B21-A73F-F25549D431C7}" presName="vert2" presStyleCnt="0"/>
      <dgm:spPr/>
    </dgm:pt>
    <dgm:pt modelId="{31178187-43AA-4B49-9C4B-CDEE3A5B27A0}" type="pres">
      <dgm:prSet presAssocID="{25260F60-D8DA-4B21-A73F-F25549D431C7}" presName="thinLine2b" presStyleLbl="callout" presStyleIdx="6" presStyleCnt="7"/>
      <dgm:spPr/>
    </dgm:pt>
    <dgm:pt modelId="{1BA6A804-1963-4528-ABF2-EBB4A438ACC9}" type="pres">
      <dgm:prSet presAssocID="{25260F60-D8DA-4B21-A73F-F25549D431C7}" presName="vertSpace2b" presStyleCnt="0"/>
      <dgm:spPr/>
    </dgm:pt>
  </dgm:ptLst>
  <dgm:cxnLst>
    <dgm:cxn modelId="{FE3D3203-11BB-4BC7-A773-BC5F24D7B794}" srcId="{5B37AF84-264D-449A-BA34-CD993F74641D}" destId="{133E597E-8D65-4C68-AC72-3F5D0FC2BF00}" srcOrd="4" destOrd="0" parTransId="{B7F161F8-5C24-43F1-B5FD-70F06C73FDEB}" sibTransId="{FA325729-15D2-429B-8AA2-337A81AF5667}"/>
    <dgm:cxn modelId="{66E11520-D7E8-41FE-8616-8780E7DCF598}" type="presOf" srcId="{5E314E77-B4F0-4BE9-A30A-96F661EF6339}" destId="{99A9DEA7-4642-4FF5-B871-C5DF251327BD}" srcOrd="0" destOrd="0" presId="urn:microsoft.com/office/officeart/2008/layout/LinedList"/>
    <dgm:cxn modelId="{A411B35D-622F-4BBD-816F-E9F9CD433F4F}" type="presOf" srcId="{504A332A-ED28-49A5-84C0-67C192907722}" destId="{0CEB7931-95DD-487C-95A4-AFEE53BD5E50}" srcOrd="0" destOrd="0" presId="urn:microsoft.com/office/officeart/2008/layout/LinedList"/>
    <dgm:cxn modelId="{517BF468-ACDD-4558-89FA-473A054C7654}" srcId="{5B37AF84-264D-449A-BA34-CD993F74641D}" destId="{CFEF1360-A279-4C98-A60D-7B45AF1D5121}" srcOrd="3" destOrd="0" parTransId="{08E17733-0192-4CA7-89CB-CA0F8690F6CE}" sibTransId="{B6008A4E-EC00-487B-A001-3031C5C3F8B9}"/>
    <dgm:cxn modelId="{C77C8851-65DE-4860-A818-D87FAD787776}" srcId="{5B37AF84-264D-449A-BA34-CD993F74641D}" destId="{25260F60-D8DA-4B21-A73F-F25549D431C7}" srcOrd="6" destOrd="0" parTransId="{98403381-0657-47B7-90BA-AD94BEB2438C}" sibTransId="{BB7A4141-9D9A-4BCF-90E8-0EFE84941192}"/>
    <dgm:cxn modelId="{D938DE7C-E785-40F4-A296-8AB58841430F}" type="presOf" srcId="{CB3C548F-48DC-47C0-B380-B39687B7E4D2}" destId="{0EF13C09-FE98-43A8-9D33-2555457FC56E}" srcOrd="0" destOrd="0" presId="urn:microsoft.com/office/officeart/2008/layout/LinedList"/>
    <dgm:cxn modelId="{634EA081-DEE2-47AC-AE4A-5BF9AC505827}" type="presOf" srcId="{CFEF1360-A279-4C98-A60D-7B45AF1D5121}" destId="{EA794A26-5D68-4DE5-A660-312D9C50C615}" srcOrd="0" destOrd="0" presId="urn:microsoft.com/office/officeart/2008/layout/LinedList"/>
    <dgm:cxn modelId="{328CEEC2-8AB0-476A-87A0-C768E119CAAE}" type="presOf" srcId="{133E597E-8D65-4C68-AC72-3F5D0FC2BF00}" destId="{2A08912F-DF83-44CC-9154-E4649074EC71}" srcOrd="0" destOrd="0" presId="urn:microsoft.com/office/officeart/2008/layout/LinedList"/>
    <dgm:cxn modelId="{B87716D5-8E21-4708-B626-42B1B8C8E727}" type="presOf" srcId="{25260F60-D8DA-4B21-A73F-F25549D431C7}" destId="{D2203525-A0A3-4230-9F9B-35A3319838C4}" srcOrd="0" destOrd="0" presId="urn:microsoft.com/office/officeart/2008/layout/LinedList"/>
    <dgm:cxn modelId="{F09BFAD5-D767-4C32-978F-A2CA705913AD}" type="presOf" srcId="{5B37AF84-264D-449A-BA34-CD993F74641D}" destId="{475F1609-C75A-45C3-94D5-8D6373F30306}" srcOrd="0" destOrd="0" presId="urn:microsoft.com/office/officeart/2008/layout/LinedList"/>
    <dgm:cxn modelId="{6BB8F3D8-9881-431C-87C7-C0EB1A7FAA53}" srcId="{5B37AF84-264D-449A-BA34-CD993F74641D}" destId="{6C363684-987B-45DE-BE25-1DBF31EB2E22}" srcOrd="2" destOrd="0" parTransId="{FB62AFB3-DC91-4261-B3B5-2A1B65F15CD8}" sibTransId="{AA39E31A-A6DD-473B-AB03-6AB2F6EA2951}"/>
    <dgm:cxn modelId="{CF766ADA-0C75-4148-B3C4-C6B1AFFBAA79}" type="presOf" srcId="{6C363684-987B-45DE-BE25-1DBF31EB2E22}" destId="{7D0BC693-F115-4103-B9E5-B83FE3DD546A}" srcOrd="0" destOrd="0" presId="urn:microsoft.com/office/officeart/2008/layout/LinedList"/>
    <dgm:cxn modelId="{7CC9D8DA-25BC-46FE-AE41-7E3626EF3D41}" type="presOf" srcId="{30B1459D-3AF8-48C1-AF8D-BDF45674481E}" destId="{C3DAF526-66D8-45CA-BC5C-6EA1945FEBD5}" srcOrd="0" destOrd="0" presId="urn:microsoft.com/office/officeart/2008/layout/LinedList"/>
    <dgm:cxn modelId="{C903E5DD-508C-45DF-99ED-2E9BFBAA7B5A}" srcId="{504A332A-ED28-49A5-84C0-67C192907722}" destId="{5B37AF84-264D-449A-BA34-CD993F74641D}" srcOrd="0" destOrd="0" parTransId="{D940AEA1-85AD-4E0D-9FC9-7152204ECAD3}" sibTransId="{83842F22-45C1-4B42-AF73-B7F54FF7BF4F}"/>
    <dgm:cxn modelId="{507C84E5-3EFE-4B4D-A8B3-C605E62F53D2}" srcId="{5B37AF84-264D-449A-BA34-CD993F74641D}" destId="{CB3C548F-48DC-47C0-B380-B39687B7E4D2}" srcOrd="0" destOrd="0" parTransId="{5046B0BB-297B-4B39-8145-0C5244A08614}" sibTransId="{92FA9081-F972-432F-9401-3545658C2F29}"/>
    <dgm:cxn modelId="{824DB5E6-DA55-4B7B-838C-F7EAE9417E14}" srcId="{5B37AF84-264D-449A-BA34-CD993F74641D}" destId="{30B1459D-3AF8-48C1-AF8D-BDF45674481E}" srcOrd="1" destOrd="0" parTransId="{DCB62EC6-7F27-4DD3-9092-5B1F9B60F608}" sibTransId="{6256C486-652D-4C7F-8B2C-E7CD79D6701B}"/>
    <dgm:cxn modelId="{95B116EB-11ED-4159-9112-285648A58DCA}" srcId="{5B37AF84-264D-449A-BA34-CD993F74641D}" destId="{5E314E77-B4F0-4BE9-A30A-96F661EF6339}" srcOrd="5" destOrd="0" parTransId="{FE925CA8-3094-4B50-9159-A46D36F29D53}" sibTransId="{973C9CD7-23D8-4FB3-8FFD-59A7B2005D67}"/>
    <dgm:cxn modelId="{702C21F6-B7D9-4998-A21D-729884BD1CC2}" type="presParOf" srcId="{0CEB7931-95DD-487C-95A4-AFEE53BD5E50}" destId="{95283302-7F8E-4E34-AAC1-D816268115EF}" srcOrd="0" destOrd="0" presId="urn:microsoft.com/office/officeart/2008/layout/LinedList"/>
    <dgm:cxn modelId="{6A816925-653F-4678-8881-60A4DAAE7D10}" type="presParOf" srcId="{0CEB7931-95DD-487C-95A4-AFEE53BD5E50}" destId="{52C03962-DE8F-4C23-BAD5-9A2BE3A2C486}" srcOrd="1" destOrd="0" presId="urn:microsoft.com/office/officeart/2008/layout/LinedList"/>
    <dgm:cxn modelId="{F5B66A43-A06E-4D24-A4D0-C4175F5BA8F3}" type="presParOf" srcId="{52C03962-DE8F-4C23-BAD5-9A2BE3A2C486}" destId="{475F1609-C75A-45C3-94D5-8D6373F30306}" srcOrd="0" destOrd="0" presId="urn:microsoft.com/office/officeart/2008/layout/LinedList"/>
    <dgm:cxn modelId="{119BD9B6-D9B2-4489-9201-D02D0136F7CF}" type="presParOf" srcId="{52C03962-DE8F-4C23-BAD5-9A2BE3A2C486}" destId="{01A9F093-C5FF-4E60-8381-CE437D0506A8}" srcOrd="1" destOrd="0" presId="urn:microsoft.com/office/officeart/2008/layout/LinedList"/>
    <dgm:cxn modelId="{A263B7D1-08BB-4D89-ADCE-477346ECCB95}" type="presParOf" srcId="{01A9F093-C5FF-4E60-8381-CE437D0506A8}" destId="{F025B920-3CE0-40DC-90C2-7EFD28943E21}" srcOrd="0" destOrd="0" presId="urn:microsoft.com/office/officeart/2008/layout/LinedList"/>
    <dgm:cxn modelId="{7765DBA5-76BE-4CB7-9498-C1FBEBD9DDB8}" type="presParOf" srcId="{01A9F093-C5FF-4E60-8381-CE437D0506A8}" destId="{784E71DE-557A-42B2-8543-B6CE75ACBBF5}" srcOrd="1" destOrd="0" presId="urn:microsoft.com/office/officeart/2008/layout/LinedList"/>
    <dgm:cxn modelId="{A4C985C8-6C3D-4C07-BE45-3CF19834E1C4}" type="presParOf" srcId="{784E71DE-557A-42B2-8543-B6CE75ACBBF5}" destId="{A3177507-74A0-45FA-BBFA-F0F659B12F4C}" srcOrd="0" destOrd="0" presId="urn:microsoft.com/office/officeart/2008/layout/LinedList"/>
    <dgm:cxn modelId="{2E3F7464-BF7C-495C-BDDF-9945D25E97BA}" type="presParOf" srcId="{784E71DE-557A-42B2-8543-B6CE75ACBBF5}" destId="{0EF13C09-FE98-43A8-9D33-2555457FC56E}" srcOrd="1" destOrd="0" presId="urn:microsoft.com/office/officeart/2008/layout/LinedList"/>
    <dgm:cxn modelId="{04F4672A-4653-4F53-96DF-D89EA7C5767D}" type="presParOf" srcId="{784E71DE-557A-42B2-8543-B6CE75ACBBF5}" destId="{5F147610-29A1-4C3C-B468-EB951F768108}" srcOrd="2" destOrd="0" presId="urn:microsoft.com/office/officeart/2008/layout/LinedList"/>
    <dgm:cxn modelId="{FA47D200-CFB8-4696-804A-E8548A719AE5}" type="presParOf" srcId="{01A9F093-C5FF-4E60-8381-CE437D0506A8}" destId="{E2C07511-C307-4644-B7A4-ADD52A84701C}" srcOrd="2" destOrd="0" presId="urn:microsoft.com/office/officeart/2008/layout/LinedList"/>
    <dgm:cxn modelId="{4F3897EE-F4DA-431D-B3E5-64A03FC289C2}" type="presParOf" srcId="{01A9F093-C5FF-4E60-8381-CE437D0506A8}" destId="{B68D9BD5-07E3-4246-A107-9BCF1D950DBB}" srcOrd="3" destOrd="0" presId="urn:microsoft.com/office/officeart/2008/layout/LinedList"/>
    <dgm:cxn modelId="{0F004907-2FC1-4A47-8E90-8F04584ACF46}" type="presParOf" srcId="{01A9F093-C5FF-4E60-8381-CE437D0506A8}" destId="{28140C38-BECE-4376-9F8B-437BA5DA0977}" srcOrd="4" destOrd="0" presId="urn:microsoft.com/office/officeart/2008/layout/LinedList"/>
    <dgm:cxn modelId="{2A0C412A-3430-4BEB-AA64-B3B437655B97}" type="presParOf" srcId="{28140C38-BECE-4376-9F8B-437BA5DA0977}" destId="{1BA87507-C200-4C25-B652-B60F6DD1F3B7}" srcOrd="0" destOrd="0" presId="urn:microsoft.com/office/officeart/2008/layout/LinedList"/>
    <dgm:cxn modelId="{C2FC4A04-D08C-4F59-8CDE-99F3AE653AEC}" type="presParOf" srcId="{28140C38-BECE-4376-9F8B-437BA5DA0977}" destId="{C3DAF526-66D8-45CA-BC5C-6EA1945FEBD5}" srcOrd="1" destOrd="0" presId="urn:microsoft.com/office/officeart/2008/layout/LinedList"/>
    <dgm:cxn modelId="{A70DB601-96C1-4DB7-9650-F683DD5CDC92}" type="presParOf" srcId="{28140C38-BECE-4376-9F8B-437BA5DA0977}" destId="{A22F12F7-ED85-4323-AA46-4E500E3F2140}" srcOrd="2" destOrd="0" presId="urn:microsoft.com/office/officeart/2008/layout/LinedList"/>
    <dgm:cxn modelId="{3AD76734-51A2-4DE7-80AF-132933FD163E}" type="presParOf" srcId="{01A9F093-C5FF-4E60-8381-CE437D0506A8}" destId="{2EBBB9F9-3681-45B6-A4D3-FB399C648BAE}" srcOrd="5" destOrd="0" presId="urn:microsoft.com/office/officeart/2008/layout/LinedList"/>
    <dgm:cxn modelId="{30347A10-C24E-4C4B-BBB6-FBADE0EAE7E4}" type="presParOf" srcId="{01A9F093-C5FF-4E60-8381-CE437D0506A8}" destId="{FE9A9A89-D947-422F-A825-732A28E75F9A}" srcOrd="6" destOrd="0" presId="urn:microsoft.com/office/officeart/2008/layout/LinedList"/>
    <dgm:cxn modelId="{F6D5694B-639A-4A44-A92F-DCFF6F23C2BF}" type="presParOf" srcId="{01A9F093-C5FF-4E60-8381-CE437D0506A8}" destId="{8391756D-B1E3-4C3D-9639-B977DDAE8486}" srcOrd="7" destOrd="0" presId="urn:microsoft.com/office/officeart/2008/layout/LinedList"/>
    <dgm:cxn modelId="{03C6CC7C-1CF9-4C72-9919-D778A7D195D1}" type="presParOf" srcId="{8391756D-B1E3-4C3D-9639-B977DDAE8486}" destId="{C2A69251-9903-427B-A906-19C4DCC72F76}" srcOrd="0" destOrd="0" presId="urn:microsoft.com/office/officeart/2008/layout/LinedList"/>
    <dgm:cxn modelId="{9DF8E09B-7BA7-415B-B555-E9FB6A7CF0F9}" type="presParOf" srcId="{8391756D-B1E3-4C3D-9639-B977DDAE8486}" destId="{7D0BC693-F115-4103-B9E5-B83FE3DD546A}" srcOrd="1" destOrd="0" presId="urn:microsoft.com/office/officeart/2008/layout/LinedList"/>
    <dgm:cxn modelId="{0214E2AC-F3C8-4463-831F-4C2FDA9BB5C3}" type="presParOf" srcId="{8391756D-B1E3-4C3D-9639-B977DDAE8486}" destId="{F38095B4-08AF-493B-8F6D-BFB5F20B9F5D}" srcOrd="2" destOrd="0" presId="urn:microsoft.com/office/officeart/2008/layout/LinedList"/>
    <dgm:cxn modelId="{12FDB6C8-BC6F-4055-BBC8-DC37BD900448}" type="presParOf" srcId="{01A9F093-C5FF-4E60-8381-CE437D0506A8}" destId="{F63AADCF-2E7A-4AE7-87AE-D36A86DAA4DF}" srcOrd="8" destOrd="0" presId="urn:microsoft.com/office/officeart/2008/layout/LinedList"/>
    <dgm:cxn modelId="{3F9132D4-A2CA-427E-A1D0-027841299917}" type="presParOf" srcId="{01A9F093-C5FF-4E60-8381-CE437D0506A8}" destId="{BD699096-988E-4FE7-A904-62743C3D6B92}" srcOrd="9" destOrd="0" presId="urn:microsoft.com/office/officeart/2008/layout/LinedList"/>
    <dgm:cxn modelId="{299F56A0-156A-4B12-AA37-E784396FBAB4}" type="presParOf" srcId="{01A9F093-C5FF-4E60-8381-CE437D0506A8}" destId="{9ECA27F2-B111-4D0F-B621-78DAFBE4C07F}" srcOrd="10" destOrd="0" presId="urn:microsoft.com/office/officeart/2008/layout/LinedList"/>
    <dgm:cxn modelId="{6DE078A0-1A71-45AC-A447-EEEF7906C03C}" type="presParOf" srcId="{9ECA27F2-B111-4D0F-B621-78DAFBE4C07F}" destId="{7349BA41-5F74-4045-B900-BC941245EBFC}" srcOrd="0" destOrd="0" presId="urn:microsoft.com/office/officeart/2008/layout/LinedList"/>
    <dgm:cxn modelId="{DCE62EEE-2A90-44F6-AD5C-48C7E4D9B924}" type="presParOf" srcId="{9ECA27F2-B111-4D0F-B621-78DAFBE4C07F}" destId="{EA794A26-5D68-4DE5-A660-312D9C50C615}" srcOrd="1" destOrd="0" presId="urn:microsoft.com/office/officeart/2008/layout/LinedList"/>
    <dgm:cxn modelId="{F5F4CF98-D967-4B10-B3DC-F5E7B551231C}" type="presParOf" srcId="{9ECA27F2-B111-4D0F-B621-78DAFBE4C07F}" destId="{4E61B4CD-A574-4483-BFEA-00DFEC8A32D1}" srcOrd="2" destOrd="0" presId="urn:microsoft.com/office/officeart/2008/layout/LinedList"/>
    <dgm:cxn modelId="{F5051C8D-E709-44BE-85BC-02D443316D2E}" type="presParOf" srcId="{01A9F093-C5FF-4E60-8381-CE437D0506A8}" destId="{14BB7624-F94C-4F12-8079-31A662DC7F22}" srcOrd="11" destOrd="0" presId="urn:microsoft.com/office/officeart/2008/layout/LinedList"/>
    <dgm:cxn modelId="{A120DB6D-FE4C-4D9F-BA76-A0B070B9F4EE}" type="presParOf" srcId="{01A9F093-C5FF-4E60-8381-CE437D0506A8}" destId="{4C242DBC-0C58-4198-92E3-F08B44419B95}" srcOrd="12" destOrd="0" presId="urn:microsoft.com/office/officeart/2008/layout/LinedList"/>
    <dgm:cxn modelId="{9038FF75-3EA0-4214-9946-129DBEFB824E}" type="presParOf" srcId="{01A9F093-C5FF-4E60-8381-CE437D0506A8}" destId="{5A2CCDAD-8286-4810-B0A5-0A55BB396E1E}" srcOrd="13" destOrd="0" presId="urn:microsoft.com/office/officeart/2008/layout/LinedList"/>
    <dgm:cxn modelId="{A3A5A2A3-8806-44CA-8E3F-DD834E8B5C50}" type="presParOf" srcId="{5A2CCDAD-8286-4810-B0A5-0A55BB396E1E}" destId="{6A1E4C96-2EE3-4AFE-8E1B-59AAF4205FD8}" srcOrd="0" destOrd="0" presId="urn:microsoft.com/office/officeart/2008/layout/LinedList"/>
    <dgm:cxn modelId="{3F89F03A-E31A-4366-B335-63F1360D6D95}" type="presParOf" srcId="{5A2CCDAD-8286-4810-B0A5-0A55BB396E1E}" destId="{2A08912F-DF83-44CC-9154-E4649074EC71}" srcOrd="1" destOrd="0" presId="urn:microsoft.com/office/officeart/2008/layout/LinedList"/>
    <dgm:cxn modelId="{E666CEE2-62CC-4287-AF10-B001C235348B}" type="presParOf" srcId="{5A2CCDAD-8286-4810-B0A5-0A55BB396E1E}" destId="{2599396A-FDE7-4BCB-89DF-D6915BE33744}" srcOrd="2" destOrd="0" presId="urn:microsoft.com/office/officeart/2008/layout/LinedList"/>
    <dgm:cxn modelId="{0A3CA616-6866-4905-AB7F-D22665ED816D}" type="presParOf" srcId="{01A9F093-C5FF-4E60-8381-CE437D0506A8}" destId="{2FE7D4F2-FC17-4F36-B384-5AE3A83CFA5B}" srcOrd="14" destOrd="0" presId="urn:microsoft.com/office/officeart/2008/layout/LinedList"/>
    <dgm:cxn modelId="{9A7B5057-751D-4899-BB14-CC956850F6BA}" type="presParOf" srcId="{01A9F093-C5FF-4E60-8381-CE437D0506A8}" destId="{1C5B0DAE-0181-4D95-86AB-5AE3DB840E05}" srcOrd="15" destOrd="0" presId="urn:microsoft.com/office/officeart/2008/layout/LinedList"/>
    <dgm:cxn modelId="{2CB1E44E-509D-4CE5-A06A-C970B35DD0BF}" type="presParOf" srcId="{01A9F093-C5FF-4E60-8381-CE437D0506A8}" destId="{F7AF42E5-93F1-443F-B525-C675D5460155}" srcOrd="16" destOrd="0" presId="urn:microsoft.com/office/officeart/2008/layout/LinedList"/>
    <dgm:cxn modelId="{EFF986E0-B879-40E1-AE05-24CC69C58E71}" type="presParOf" srcId="{F7AF42E5-93F1-443F-B525-C675D5460155}" destId="{33945048-6D60-4BB2-81D8-73D95CE302B4}" srcOrd="0" destOrd="0" presId="urn:microsoft.com/office/officeart/2008/layout/LinedList"/>
    <dgm:cxn modelId="{2A489E8E-A6BA-4C0B-A4F2-B592694EFB2A}" type="presParOf" srcId="{F7AF42E5-93F1-443F-B525-C675D5460155}" destId="{99A9DEA7-4642-4FF5-B871-C5DF251327BD}" srcOrd="1" destOrd="0" presId="urn:microsoft.com/office/officeart/2008/layout/LinedList"/>
    <dgm:cxn modelId="{EFFF9DB1-5FED-4D81-9F6C-A99F9A5A7128}" type="presParOf" srcId="{F7AF42E5-93F1-443F-B525-C675D5460155}" destId="{377E121B-FA40-42D5-B086-496711F0E8A8}" srcOrd="2" destOrd="0" presId="urn:microsoft.com/office/officeart/2008/layout/LinedList"/>
    <dgm:cxn modelId="{5C510C25-8665-4018-803B-88DC47557006}" type="presParOf" srcId="{01A9F093-C5FF-4E60-8381-CE437D0506A8}" destId="{82037B52-8818-473B-90A9-4C6FAEFE80D2}" srcOrd="17" destOrd="0" presId="urn:microsoft.com/office/officeart/2008/layout/LinedList"/>
    <dgm:cxn modelId="{3059DC09-986A-4086-8C54-201C4EBC4B99}" type="presParOf" srcId="{01A9F093-C5FF-4E60-8381-CE437D0506A8}" destId="{9A007ACC-9ED5-4DC9-95EF-E2A1AB7056C2}" srcOrd="18" destOrd="0" presId="urn:microsoft.com/office/officeart/2008/layout/LinedList"/>
    <dgm:cxn modelId="{C6033409-CF3F-4D7A-A56E-9F71941662A2}" type="presParOf" srcId="{01A9F093-C5FF-4E60-8381-CE437D0506A8}" destId="{DDDEA42B-E19A-494F-9139-A7E10CB99FE2}" srcOrd="19" destOrd="0" presId="urn:microsoft.com/office/officeart/2008/layout/LinedList"/>
    <dgm:cxn modelId="{075C547E-82BD-4EB5-BF06-4752F99D2FA6}" type="presParOf" srcId="{DDDEA42B-E19A-494F-9139-A7E10CB99FE2}" destId="{BA9C0FB7-4AF9-4073-8135-E84CC00BEC58}" srcOrd="0" destOrd="0" presId="urn:microsoft.com/office/officeart/2008/layout/LinedList"/>
    <dgm:cxn modelId="{BD8241D6-030D-4C70-AEF0-025391F9F8FB}" type="presParOf" srcId="{DDDEA42B-E19A-494F-9139-A7E10CB99FE2}" destId="{D2203525-A0A3-4230-9F9B-35A3319838C4}" srcOrd="1" destOrd="0" presId="urn:microsoft.com/office/officeart/2008/layout/LinedList"/>
    <dgm:cxn modelId="{D31CD91B-8909-4299-905C-85B0D097343D}" type="presParOf" srcId="{DDDEA42B-E19A-494F-9139-A7E10CB99FE2}" destId="{0F12D33C-B826-4789-92A8-665F747B1634}" srcOrd="2" destOrd="0" presId="urn:microsoft.com/office/officeart/2008/layout/LinedList"/>
    <dgm:cxn modelId="{C5762ADD-2EB6-455B-8248-7F4CC59D515E}" type="presParOf" srcId="{01A9F093-C5FF-4E60-8381-CE437D0506A8}" destId="{31178187-43AA-4B49-9C4B-CDEE3A5B27A0}" srcOrd="20" destOrd="0" presId="urn:microsoft.com/office/officeart/2008/layout/LinedList"/>
    <dgm:cxn modelId="{E7FC4A3A-5E0B-417C-B01E-C8683814C9C0}" type="presParOf" srcId="{01A9F093-C5FF-4E60-8381-CE437D0506A8}" destId="{1BA6A804-1963-4528-ABF2-EBB4A438ACC9}"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1D00F-9339-48D1-88F3-FDE7BA4FB58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4C1C4-4EC1-4248-BD69-720FB6BA0C8B}">
      <dsp:nvSpPr>
        <dsp:cNvPr id="0" name=""/>
        <dsp:cNvSpPr/>
      </dsp:nvSpPr>
      <dsp:spPr>
        <a:xfrm>
          <a:off x="0" y="0"/>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Poppins" panose="00000500000000000000" pitchFamily="2" charset="0"/>
              <a:cs typeface="Poppins" panose="00000500000000000000" pitchFamily="2" charset="0"/>
            </a:rPr>
            <a:t>Nick Susi, General Manager </a:t>
          </a:r>
        </a:p>
      </dsp:txBody>
      <dsp:txXfrm>
        <a:off x="0" y="0"/>
        <a:ext cx="10515600" cy="501114"/>
      </dsp:txXfrm>
    </dsp:sp>
    <dsp:sp modelId="{412D659D-8E71-4807-9AC8-9357FE34E5DC}">
      <dsp:nvSpPr>
        <dsp:cNvPr id="0" name=""/>
        <dsp:cNvSpPr/>
      </dsp:nvSpPr>
      <dsp:spPr>
        <a:xfrm>
          <a:off x="0" y="5011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510BF-3481-4565-910D-F95A3351B2B8}">
      <dsp:nvSpPr>
        <dsp:cNvPr id="0" name=""/>
        <dsp:cNvSpPr/>
      </dsp:nvSpPr>
      <dsp:spPr>
        <a:xfrm>
          <a:off x="0" y="501114"/>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Poppins" panose="00000500000000000000" pitchFamily="2" charset="0"/>
              <a:cs typeface="Poppins" panose="00000500000000000000" pitchFamily="2" charset="0"/>
            </a:rPr>
            <a:t>Bill Hnatiuk, Local Government Manager </a:t>
          </a:r>
        </a:p>
      </dsp:txBody>
      <dsp:txXfrm>
        <a:off x="0" y="501114"/>
        <a:ext cx="10515600" cy="501114"/>
      </dsp:txXfrm>
    </dsp:sp>
    <dsp:sp modelId="{CFD65488-68B7-4839-9E7E-CCBA345F6C66}">
      <dsp:nvSpPr>
        <dsp:cNvPr id="0" name=""/>
        <dsp:cNvSpPr/>
      </dsp:nvSpPr>
      <dsp:spPr>
        <a:xfrm>
          <a:off x="0" y="100222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FA0F3-BB34-496A-8A97-65A4E9E0723C}">
      <dsp:nvSpPr>
        <dsp:cNvPr id="0" name=""/>
        <dsp:cNvSpPr/>
      </dsp:nvSpPr>
      <dsp:spPr>
        <a:xfrm>
          <a:off x="0" y="1002229"/>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Poppins" panose="00000500000000000000" pitchFamily="2" charset="0"/>
              <a:cs typeface="Poppins" panose="00000500000000000000" pitchFamily="2" charset="0"/>
            </a:rPr>
            <a:t>Holly Towle, Account Manager </a:t>
          </a:r>
        </a:p>
      </dsp:txBody>
      <dsp:txXfrm>
        <a:off x="0" y="1002229"/>
        <a:ext cx="10515600" cy="501114"/>
      </dsp:txXfrm>
    </dsp:sp>
    <dsp:sp modelId="{CF556A6A-2CDB-4D5C-A569-DAC2392CE592}">
      <dsp:nvSpPr>
        <dsp:cNvPr id="0" name=""/>
        <dsp:cNvSpPr/>
      </dsp:nvSpPr>
      <dsp:spPr>
        <a:xfrm>
          <a:off x="0" y="150334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20DC1-6EEB-41DD-B151-E85FB0AB6BBD}">
      <dsp:nvSpPr>
        <dsp:cNvPr id="0" name=""/>
        <dsp:cNvSpPr/>
      </dsp:nvSpPr>
      <dsp:spPr>
        <a:xfrm>
          <a:off x="0" y="1503343"/>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Cheri Ray</a:t>
          </a:r>
          <a:r>
            <a:rPr lang="en-US" sz="2000" kern="1200">
              <a:latin typeface="Poppins" panose="00000500000000000000" pitchFamily="2" charset="0"/>
              <a:cs typeface="Poppins" panose="00000500000000000000" pitchFamily="2" charset="0"/>
            </a:rPr>
            <a:t>, Program Manager</a:t>
          </a:r>
        </a:p>
      </dsp:txBody>
      <dsp:txXfrm>
        <a:off x="0" y="1503343"/>
        <a:ext cx="10515600" cy="501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35184-E23D-4F40-AAFC-5814D6156ECA}">
      <dsp:nvSpPr>
        <dsp:cNvPr id="0" name=""/>
        <dsp:cNvSpPr/>
      </dsp:nvSpPr>
      <dsp:spPr>
        <a:xfrm>
          <a:off x="121315" y="52028"/>
          <a:ext cx="1163298" cy="1163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A17CC-0B07-4558-B538-3BB62CDEF9C2}">
      <dsp:nvSpPr>
        <dsp:cNvPr id="0" name=""/>
        <dsp:cNvSpPr/>
      </dsp:nvSpPr>
      <dsp:spPr>
        <a:xfrm>
          <a:off x="365615" y="296317"/>
          <a:ext cx="674713" cy="674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AA2182-2BA0-4C5C-BC4C-4645585D2E50}">
      <dsp:nvSpPr>
        <dsp:cNvPr id="0" name=""/>
        <dsp:cNvSpPr/>
      </dsp:nvSpPr>
      <dsp:spPr>
        <a:xfrm>
          <a:off x="1533894" y="52028"/>
          <a:ext cx="2742061" cy="116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Customer Advisory Board Established with members  from seven NJ public purchasing organizations </a:t>
          </a:r>
        </a:p>
      </dsp:txBody>
      <dsp:txXfrm>
        <a:off x="1533894" y="52028"/>
        <a:ext cx="2742061" cy="1163298"/>
      </dsp:txXfrm>
    </dsp:sp>
    <dsp:sp modelId="{EC08A645-EBA3-4F33-A42B-1E9CDD8E0E1F}">
      <dsp:nvSpPr>
        <dsp:cNvPr id="0" name=""/>
        <dsp:cNvSpPr/>
      </dsp:nvSpPr>
      <dsp:spPr>
        <a:xfrm>
          <a:off x="5878067" y="41802"/>
          <a:ext cx="1163298" cy="1163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0B44F-C788-4CBD-846C-2925BE8816D8}">
      <dsp:nvSpPr>
        <dsp:cNvPr id="0" name=""/>
        <dsp:cNvSpPr/>
      </dsp:nvSpPr>
      <dsp:spPr>
        <a:xfrm>
          <a:off x="6122360" y="286095"/>
          <a:ext cx="674713" cy="674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3E71ED-0C4E-4F64-BA96-D80351641EBA}">
      <dsp:nvSpPr>
        <dsp:cNvPr id="0" name=""/>
        <dsp:cNvSpPr/>
      </dsp:nvSpPr>
      <dsp:spPr>
        <a:xfrm>
          <a:off x="7290644" y="41802"/>
          <a:ext cx="2742061" cy="116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Quarterly Newsletter with contract updates and helpful information reaches over 2,000 contacts</a:t>
          </a:r>
        </a:p>
      </dsp:txBody>
      <dsp:txXfrm>
        <a:off x="7290644" y="41802"/>
        <a:ext cx="2742061" cy="1163298"/>
      </dsp:txXfrm>
    </dsp:sp>
    <dsp:sp modelId="{EC4E58D2-05D3-4F9C-A8DC-D6B6798C1DDB}">
      <dsp:nvSpPr>
        <dsp:cNvPr id="0" name=""/>
        <dsp:cNvSpPr/>
      </dsp:nvSpPr>
      <dsp:spPr>
        <a:xfrm>
          <a:off x="1245644" y="2125549"/>
          <a:ext cx="1163298" cy="1163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2B989-094A-45F1-8AB4-4070A7BD6512}">
      <dsp:nvSpPr>
        <dsp:cNvPr id="0" name=""/>
        <dsp:cNvSpPr/>
      </dsp:nvSpPr>
      <dsp:spPr>
        <a:xfrm>
          <a:off x="1489937" y="2369842"/>
          <a:ext cx="674713" cy="674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2D4D1-3037-4A9D-B7CD-38A45A7FF74F}">
      <dsp:nvSpPr>
        <dsp:cNvPr id="0" name=""/>
        <dsp:cNvSpPr/>
      </dsp:nvSpPr>
      <dsp:spPr>
        <a:xfrm>
          <a:off x="2658221" y="2125549"/>
          <a:ext cx="2742061" cy="116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CA" sz="1800" kern="1200" dirty="0"/>
            <a:t>Quarterly Publication of Statewide contracts and focused Contract Category Guides</a:t>
          </a:r>
          <a:endParaRPr lang="en-US" sz="1800" kern="1200" dirty="0"/>
        </a:p>
      </dsp:txBody>
      <dsp:txXfrm>
        <a:off x="2658221" y="2125549"/>
        <a:ext cx="2742061" cy="1163298"/>
      </dsp:txXfrm>
    </dsp:sp>
    <dsp:sp modelId="{3AE74D32-54FD-40CE-889D-9E5E99725EF1}">
      <dsp:nvSpPr>
        <dsp:cNvPr id="0" name=""/>
        <dsp:cNvSpPr/>
      </dsp:nvSpPr>
      <dsp:spPr>
        <a:xfrm>
          <a:off x="5878067" y="2125549"/>
          <a:ext cx="1163298" cy="1163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BDFAE5-749E-4E88-B2B4-5F7BC8007D1F}">
      <dsp:nvSpPr>
        <dsp:cNvPr id="0" name=""/>
        <dsp:cNvSpPr/>
      </dsp:nvSpPr>
      <dsp:spPr>
        <a:xfrm>
          <a:off x="6122360" y="2369842"/>
          <a:ext cx="674713" cy="6747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8EBC2-DF65-4808-BEB3-0743858D1C4B}">
      <dsp:nvSpPr>
        <dsp:cNvPr id="0" name=""/>
        <dsp:cNvSpPr/>
      </dsp:nvSpPr>
      <dsp:spPr>
        <a:xfrm>
          <a:off x="7290644" y="2125549"/>
          <a:ext cx="2742061" cy="116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Over 40 workshops and exhibits every year, including onsite training and support for eligible organizations and associations</a:t>
          </a:r>
        </a:p>
      </dsp:txBody>
      <dsp:txXfrm>
        <a:off x="7290644" y="2125549"/>
        <a:ext cx="2742061" cy="1163298"/>
      </dsp:txXfrm>
    </dsp:sp>
    <dsp:sp modelId="{F7A92E1B-D669-4038-8A84-2F615DE57FF6}">
      <dsp:nvSpPr>
        <dsp:cNvPr id="0" name=""/>
        <dsp:cNvSpPr/>
      </dsp:nvSpPr>
      <dsp:spPr>
        <a:xfrm>
          <a:off x="3305183" y="4122676"/>
          <a:ext cx="1163298" cy="11632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B5AF8E-756B-415B-8887-855AE18B09E7}">
      <dsp:nvSpPr>
        <dsp:cNvPr id="0" name=""/>
        <dsp:cNvSpPr/>
      </dsp:nvSpPr>
      <dsp:spPr>
        <a:xfrm>
          <a:off x="3443961" y="4409179"/>
          <a:ext cx="674713" cy="67471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5E99B-5845-4E18-80A8-AD5CD7A27EA6}">
      <dsp:nvSpPr>
        <dsp:cNvPr id="0" name=""/>
        <dsp:cNvSpPr/>
      </dsp:nvSpPr>
      <dsp:spPr>
        <a:xfrm>
          <a:off x="4541415" y="4165259"/>
          <a:ext cx="4010813" cy="1089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On demand support! Contact us at </a:t>
          </a:r>
          <a:r>
            <a:rPr lang="en-US" sz="1800" b="1" kern="1200" dirty="0">
              <a:hlinkClick xmlns:r="http://schemas.openxmlformats.org/officeDocument/2006/relationships" r:id="rId11"/>
            </a:rPr>
            <a:t>coop-njstart@mdfcommerce.com</a:t>
          </a:r>
          <a:r>
            <a:rPr lang="en-US" sz="1800" b="1" kern="1200" dirty="0"/>
            <a:t>  </a:t>
          </a:r>
        </a:p>
      </dsp:txBody>
      <dsp:txXfrm>
        <a:off x="4541415" y="4165259"/>
        <a:ext cx="4010813" cy="1089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83302-7F8E-4E34-AAC1-D816268115EF}">
      <dsp:nvSpPr>
        <dsp:cNvPr id="0" name=""/>
        <dsp:cNvSpPr/>
      </dsp:nvSpPr>
      <dsp:spPr>
        <a:xfrm>
          <a:off x="0" y="2526"/>
          <a:ext cx="11294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F1609-C75A-45C3-94D5-8D6373F30306}">
      <dsp:nvSpPr>
        <dsp:cNvPr id="0" name=""/>
        <dsp:cNvSpPr/>
      </dsp:nvSpPr>
      <dsp:spPr>
        <a:xfrm>
          <a:off x="0" y="2526"/>
          <a:ext cx="2403363" cy="5169046"/>
        </a:xfrm>
        <a:prstGeom prst="rect">
          <a:avLst/>
        </a:prstGeom>
        <a:solidFill>
          <a:srgbClr val="1B2D73"/>
        </a:solid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solidFill>
                <a:schemeClr val="bg1"/>
              </a:solidFill>
              <a:latin typeface="Poppins" panose="00000500000000000000" pitchFamily="2" charset="0"/>
              <a:cs typeface="Poppins" panose="00000500000000000000" pitchFamily="2" charset="0"/>
            </a:rPr>
            <a:t>Maximize NJSTART’s Value to you!</a:t>
          </a:r>
        </a:p>
      </dsp:txBody>
      <dsp:txXfrm>
        <a:off x="0" y="2526"/>
        <a:ext cx="2403363" cy="5169046"/>
      </dsp:txXfrm>
    </dsp:sp>
    <dsp:sp modelId="{0EF13C09-FE98-43A8-9D33-2555457FC56E}">
      <dsp:nvSpPr>
        <dsp:cNvPr id="0" name=""/>
        <dsp:cNvSpPr/>
      </dsp:nvSpPr>
      <dsp:spPr>
        <a:xfrm>
          <a:off x="2569962" y="37420"/>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NJSTART Login:  Remember to login every </a:t>
          </a:r>
          <a:r>
            <a:rPr lang="en-US" sz="2000" b="1" kern="1200" dirty="0">
              <a:latin typeface="Poppins" panose="00000500000000000000" pitchFamily="2" charset="0"/>
              <a:cs typeface="Poppins" panose="00000500000000000000" pitchFamily="2" charset="0"/>
            </a:rPr>
            <a:t>90</a:t>
          </a:r>
          <a:r>
            <a:rPr lang="en-US" sz="2000" kern="1200" dirty="0">
              <a:latin typeface="Poppins" panose="00000500000000000000" pitchFamily="2" charset="0"/>
              <a:cs typeface="Poppins" panose="00000500000000000000" pitchFamily="2" charset="0"/>
            </a:rPr>
            <a:t> days</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37420"/>
        <a:ext cx="8718702" cy="697871"/>
      </dsp:txXfrm>
    </dsp:sp>
    <dsp:sp modelId="{E2C07511-C307-4644-B7A4-ADD52A84701C}">
      <dsp:nvSpPr>
        <dsp:cNvPr id="0" name=""/>
        <dsp:cNvSpPr/>
      </dsp:nvSpPr>
      <dsp:spPr>
        <a:xfrm>
          <a:off x="2403363" y="735291"/>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AF526-66D8-45CA-BC5C-6EA1945FEBD5}">
      <dsp:nvSpPr>
        <dsp:cNvPr id="0" name=""/>
        <dsp:cNvSpPr/>
      </dsp:nvSpPr>
      <dsp:spPr>
        <a:xfrm>
          <a:off x="2569962" y="770185"/>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NJSTART Dashboard Navigation</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770185"/>
        <a:ext cx="8718702" cy="697871"/>
      </dsp:txXfrm>
    </dsp:sp>
    <dsp:sp modelId="{2EBBB9F9-3681-45B6-A4D3-FB399C648BAE}">
      <dsp:nvSpPr>
        <dsp:cNvPr id="0" name=""/>
        <dsp:cNvSpPr/>
      </dsp:nvSpPr>
      <dsp:spPr>
        <a:xfrm>
          <a:off x="2403363" y="1468057"/>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0BC693-F115-4103-B9E5-B83FE3DD546A}">
      <dsp:nvSpPr>
        <dsp:cNvPr id="0" name=""/>
        <dsp:cNvSpPr/>
      </dsp:nvSpPr>
      <dsp:spPr>
        <a:xfrm>
          <a:off x="2569962" y="1502950"/>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solidFill>
                <a:schemeClr val="tx1"/>
              </a:solidFill>
              <a:latin typeface="Poppins" panose="00000500000000000000" pitchFamily="2" charset="0"/>
              <a:cs typeface="Poppins" panose="00000500000000000000" pitchFamily="2" charset="0"/>
            </a:rPr>
            <a:t>Punchouts    </a:t>
          </a:r>
          <a:r>
            <a:rPr lang="en-CA" sz="2000" b="1" kern="1200" dirty="0">
              <a:solidFill>
                <a:schemeClr val="tx1"/>
              </a:solidFill>
              <a:latin typeface="Poppins" panose="00000500000000000000" pitchFamily="2" charset="0"/>
              <a:cs typeface="Poppins" panose="00000500000000000000" pitchFamily="2" charset="0"/>
            </a:rPr>
            <a:t>G2B</a:t>
          </a:r>
          <a:endParaRPr lang="en-US" sz="2000" b="1" kern="1200" dirty="0">
            <a:solidFill>
              <a:schemeClr val="tx1"/>
            </a:solidFill>
            <a:latin typeface="Poppins" panose="00000500000000000000" pitchFamily="2" charset="0"/>
            <a:cs typeface="Poppins" panose="00000500000000000000" pitchFamily="2" charset="0"/>
          </a:endParaRPr>
        </a:p>
      </dsp:txBody>
      <dsp:txXfrm>
        <a:off x="2569962" y="1502950"/>
        <a:ext cx="8718702" cy="697871"/>
      </dsp:txXfrm>
    </dsp:sp>
    <dsp:sp modelId="{F63AADCF-2E7A-4AE7-87AE-D36A86DAA4DF}">
      <dsp:nvSpPr>
        <dsp:cNvPr id="0" name=""/>
        <dsp:cNvSpPr/>
      </dsp:nvSpPr>
      <dsp:spPr>
        <a:xfrm>
          <a:off x="2403363" y="2200822"/>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94A26-5D68-4DE5-A660-312D9C50C615}">
      <dsp:nvSpPr>
        <dsp:cNvPr id="0" name=""/>
        <dsp:cNvSpPr/>
      </dsp:nvSpPr>
      <dsp:spPr>
        <a:xfrm>
          <a:off x="2569962" y="2235715"/>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Contract Search By Item, By Contract Number, By T Number,  By Vendor Name</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2235715"/>
        <a:ext cx="8718702" cy="697871"/>
      </dsp:txXfrm>
    </dsp:sp>
    <dsp:sp modelId="{14BB7624-F94C-4F12-8079-31A662DC7F22}">
      <dsp:nvSpPr>
        <dsp:cNvPr id="0" name=""/>
        <dsp:cNvSpPr/>
      </dsp:nvSpPr>
      <dsp:spPr>
        <a:xfrm>
          <a:off x="2403363" y="2933587"/>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8912F-DF83-44CC-9154-E4649074EC71}">
      <dsp:nvSpPr>
        <dsp:cNvPr id="0" name=""/>
        <dsp:cNvSpPr/>
      </dsp:nvSpPr>
      <dsp:spPr>
        <a:xfrm>
          <a:off x="2569962" y="2968481"/>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Summary Tab/Items Tab/Attachments Tab</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2968481"/>
        <a:ext cx="8718702" cy="697871"/>
      </dsp:txXfrm>
    </dsp:sp>
    <dsp:sp modelId="{2FE7D4F2-FC17-4F36-B384-5AE3A83CFA5B}">
      <dsp:nvSpPr>
        <dsp:cNvPr id="0" name=""/>
        <dsp:cNvSpPr/>
      </dsp:nvSpPr>
      <dsp:spPr>
        <a:xfrm>
          <a:off x="2403363" y="3666352"/>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A9DEA7-4642-4FF5-B871-C5DF251327BD}">
      <dsp:nvSpPr>
        <dsp:cNvPr id="0" name=""/>
        <dsp:cNvSpPr/>
      </dsp:nvSpPr>
      <dsp:spPr>
        <a:xfrm>
          <a:off x="2569962" y="3701246"/>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Vendor Search &amp; Review of Term and Categories </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3701246"/>
        <a:ext cx="8718702" cy="697871"/>
      </dsp:txXfrm>
    </dsp:sp>
    <dsp:sp modelId="{82037B52-8818-473B-90A9-4C6FAEFE80D2}">
      <dsp:nvSpPr>
        <dsp:cNvPr id="0" name=""/>
        <dsp:cNvSpPr/>
      </dsp:nvSpPr>
      <dsp:spPr>
        <a:xfrm>
          <a:off x="2403363" y="4399118"/>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203525-A0A3-4230-9F9B-35A3319838C4}">
      <dsp:nvSpPr>
        <dsp:cNvPr id="0" name=""/>
        <dsp:cNvSpPr/>
      </dsp:nvSpPr>
      <dsp:spPr>
        <a:xfrm>
          <a:off x="2569962" y="4434011"/>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Poppins" panose="00000500000000000000" pitchFamily="2" charset="0"/>
              <a:cs typeface="Poppins" panose="00000500000000000000" pitchFamily="2" charset="0"/>
            </a:rPr>
            <a:t>Leverage the newsletter and the </a:t>
          </a:r>
          <a:r>
            <a:rPr lang="en-US" sz="2000" kern="1200" dirty="0">
              <a:solidFill>
                <a:schemeClr val="tx1"/>
              </a:solidFill>
              <a:latin typeface="Poppins" panose="00000500000000000000" pitchFamily="2" charset="0"/>
              <a:cs typeface="Poppins" panose="00000500000000000000" pitchFamily="2" charset="0"/>
              <a:hlinkClick xmlns:r="http://schemas.openxmlformats.org/officeDocument/2006/relationships" r:id="rId1"/>
            </a:rPr>
            <a:t>njstart.info </a:t>
          </a:r>
          <a:r>
            <a:rPr lang="en-US" sz="2000" kern="1200" dirty="0">
              <a:solidFill>
                <a:schemeClr val="tx1"/>
              </a:solidFill>
              <a:latin typeface="Poppins" panose="00000500000000000000" pitchFamily="2" charset="0"/>
              <a:cs typeface="Poppins" panose="00000500000000000000" pitchFamily="2" charset="0"/>
            </a:rPr>
            <a:t>website!</a:t>
          </a:r>
        </a:p>
      </dsp:txBody>
      <dsp:txXfrm>
        <a:off x="2569962" y="4434011"/>
        <a:ext cx="8718702" cy="697871"/>
      </dsp:txXfrm>
    </dsp:sp>
    <dsp:sp modelId="{31178187-43AA-4B49-9C4B-CDEE3A5B27A0}">
      <dsp:nvSpPr>
        <dsp:cNvPr id="0" name=""/>
        <dsp:cNvSpPr/>
      </dsp:nvSpPr>
      <dsp:spPr>
        <a:xfrm>
          <a:off x="2403363" y="5131883"/>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48915E-F0D7-BCD6-CA66-81389DFDD0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2C1A83-716B-8D96-F630-183A4B052C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6127A8-A738-6F43-88C8-A45BC67B8E97}" type="datetimeFigureOut">
              <a:rPr lang="en-US" smtClean="0"/>
              <a:t>6/10/2024</a:t>
            </a:fld>
            <a:endParaRPr lang="en-US" dirty="0"/>
          </a:p>
        </p:txBody>
      </p:sp>
      <p:sp>
        <p:nvSpPr>
          <p:cNvPr id="4" name="Footer Placeholder 3">
            <a:extLst>
              <a:ext uri="{FF2B5EF4-FFF2-40B4-BE49-F238E27FC236}">
                <a16:creationId xmlns:a16="http://schemas.microsoft.com/office/drawing/2014/main" id="{1DFF6F53-8E58-8ABB-99A4-BE5D21ED27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64F7765-CE87-C9D2-637F-F0C7CE38CE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F9EDFE-76F0-DF43-A041-150BBDDD71F4}" type="slidenum">
              <a:rPr lang="en-US" smtClean="0"/>
              <a:t>‹#›</a:t>
            </a:fld>
            <a:endParaRPr lang="en-US" dirty="0"/>
          </a:p>
        </p:txBody>
      </p:sp>
    </p:spTree>
    <p:extLst>
      <p:ext uri="{BB962C8B-B14F-4D97-AF65-F5344CB8AC3E}">
        <p14:creationId xmlns:p14="http://schemas.microsoft.com/office/powerpoint/2010/main" val="663086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EB3CC-5A90-4349-879D-CEC2713B2427}" type="datetimeFigureOut">
              <a:rPr lang="en-US" smtClean="0"/>
              <a:t>6/10/2024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AD63E-084B-4757-A072-F0B1D4473FF0}" type="slidenum">
              <a:rPr lang="en-US" smtClean="0"/>
              <a:t>‹#›</a:t>
            </a:fld>
            <a:endParaRPr lang="en-US" dirty="0"/>
          </a:p>
        </p:txBody>
      </p:sp>
    </p:spTree>
    <p:extLst>
      <p:ext uri="{BB962C8B-B14F-4D97-AF65-F5344CB8AC3E}">
        <p14:creationId xmlns:p14="http://schemas.microsoft.com/office/powerpoint/2010/main" val="12146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a:t>
            </a:r>
          </a:p>
        </p:txBody>
      </p:sp>
      <p:sp>
        <p:nvSpPr>
          <p:cNvPr id="4" name="Slide Number Placeholder 3"/>
          <p:cNvSpPr>
            <a:spLocks noGrp="1"/>
          </p:cNvSpPr>
          <p:nvPr>
            <p:ph type="sldNum" sz="quarter" idx="5"/>
          </p:nvPr>
        </p:nvSpPr>
        <p:spPr/>
        <p:txBody>
          <a:bodyPr/>
          <a:lstStyle/>
          <a:p>
            <a:fld id="{C4BAD63E-084B-4757-A072-F0B1D4473FF0}" type="slidenum">
              <a:rPr lang="en-US" smtClean="0"/>
              <a:t>1</a:t>
            </a:fld>
            <a:endParaRPr lang="en-US" dirty="0"/>
          </a:p>
        </p:txBody>
      </p:sp>
    </p:spTree>
    <p:extLst>
      <p:ext uri="{BB962C8B-B14F-4D97-AF65-F5344CB8AC3E}">
        <p14:creationId xmlns:p14="http://schemas.microsoft.com/office/powerpoint/2010/main" val="343620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11</a:t>
            </a:fld>
            <a:endParaRPr lang="en-US" dirty="0"/>
          </a:p>
        </p:txBody>
      </p:sp>
    </p:spTree>
    <p:extLst>
      <p:ext uri="{BB962C8B-B14F-4D97-AF65-F5344CB8AC3E}">
        <p14:creationId xmlns:p14="http://schemas.microsoft.com/office/powerpoint/2010/main" val="2548939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12</a:t>
            </a:fld>
            <a:endParaRPr lang="en-US" dirty="0"/>
          </a:p>
        </p:txBody>
      </p:sp>
    </p:spTree>
    <p:extLst>
      <p:ext uri="{BB962C8B-B14F-4D97-AF65-F5344CB8AC3E}">
        <p14:creationId xmlns:p14="http://schemas.microsoft.com/office/powerpoint/2010/main" val="191790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Nick </a:t>
            </a:r>
          </a:p>
        </p:txBody>
      </p:sp>
      <p:sp>
        <p:nvSpPr>
          <p:cNvPr id="4" name="Slide Number Placeholder 3"/>
          <p:cNvSpPr>
            <a:spLocks noGrp="1"/>
          </p:cNvSpPr>
          <p:nvPr>
            <p:ph type="sldNum" sz="quarter" idx="5"/>
          </p:nvPr>
        </p:nvSpPr>
        <p:spPr/>
        <p:txBody>
          <a:bodyPr/>
          <a:lstStyle/>
          <a:p>
            <a:fld id="{C4BAD63E-084B-4757-A072-F0B1D4473FF0}" type="slidenum">
              <a:rPr lang="en-US" smtClean="0"/>
              <a:t>13</a:t>
            </a:fld>
            <a:endParaRPr lang="en-US" dirty="0"/>
          </a:p>
        </p:txBody>
      </p:sp>
    </p:spTree>
    <p:extLst>
      <p:ext uri="{BB962C8B-B14F-4D97-AF65-F5344CB8AC3E}">
        <p14:creationId xmlns:p14="http://schemas.microsoft.com/office/powerpoint/2010/main" val="254893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4BAD63E-084B-4757-A072-F0B1D4473FF0}" type="slidenum">
              <a:rPr lang="en-US" smtClean="0"/>
              <a:t>14</a:t>
            </a:fld>
            <a:endParaRPr lang="en-US" dirty="0"/>
          </a:p>
        </p:txBody>
      </p:sp>
    </p:spTree>
    <p:extLst>
      <p:ext uri="{BB962C8B-B14F-4D97-AF65-F5344CB8AC3E}">
        <p14:creationId xmlns:p14="http://schemas.microsoft.com/office/powerpoint/2010/main" val="373748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p>
        </p:txBody>
      </p:sp>
      <p:sp>
        <p:nvSpPr>
          <p:cNvPr id="4" name="Slide Number Placeholder 3"/>
          <p:cNvSpPr>
            <a:spLocks noGrp="1"/>
          </p:cNvSpPr>
          <p:nvPr>
            <p:ph type="sldNum" sz="quarter" idx="5"/>
          </p:nvPr>
        </p:nvSpPr>
        <p:spPr/>
        <p:txBody>
          <a:bodyPr/>
          <a:lstStyle/>
          <a:p>
            <a:fld id="{C4BAD63E-084B-4757-A072-F0B1D4473FF0}" type="slidenum">
              <a:rPr lang="en-US" smtClean="0"/>
              <a:t>15</a:t>
            </a:fld>
            <a:endParaRPr lang="en-US" dirty="0"/>
          </a:p>
        </p:txBody>
      </p:sp>
    </p:spTree>
    <p:extLst>
      <p:ext uri="{BB962C8B-B14F-4D97-AF65-F5344CB8AC3E}">
        <p14:creationId xmlns:p14="http://schemas.microsoft.com/office/powerpoint/2010/main" val="154153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5"/>
          </p:nvPr>
        </p:nvSpPr>
        <p:spPr/>
        <p:txBody>
          <a:bodyPr/>
          <a:lstStyle/>
          <a:p>
            <a:fld id="{C4BAD63E-084B-4757-A072-F0B1D4473FF0}" type="slidenum">
              <a:rPr lang="en-US" smtClean="0"/>
              <a:t>16</a:t>
            </a:fld>
            <a:endParaRPr lang="en-US" dirty="0"/>
          </a:p>
        </p:txBody>
      </p:sp>
    </p:spTree>
    <p:extLst>
      <p:ext uri="{BB962C8B-B14F-4D97-AF65-F5344CB8AC3E}">
        <p14:creationId xmlns:p14="http://schemas.microsoft.com/office/powerpoint/2010/main" val="407368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17</a:t>
            </a:fld>
            <a:endParaRPr lang="en-US" dirty="0"/>
          </a:p>
        </p:txBody>
      </p:sp>
    </p:spTree>
    <p:extLst>
      <p:ext uri="{BB962C8B-B14F-4D97-AF65-F5344CB8AC3E}">
        <p14:creationId xmlns:p14="http://schemas.microsoft.com/office/powerpoint/2010/main" val="27554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C4BAD63E-084B-4757-A072-F0B1D4473FF0}" type="slidenum">
              <a:rPr lang="en-US" smtClean="0"/>
              <a:t>2</a:t>
            </a:fld>
            <a:endParaRPr lang="en-US" dirty="0"/>
          </a:p>
        </p:txBody>
      </p:sp>
    </p:spTree>
    <p:extLst>
      <p:ext uri="{BB962C8B-B14F-4D97-AF65-F5344CB8AC3E}">
        <p14:creationId xmlns:p14="http://schemas.microsoft.com/office/powerpoint/2010/main" val="274501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Nick </a:t>
            </a:r>
          </a:p>
          <a:p>
            <a:endParaRPr lang="en-CA" dirty="0"/>
          </a:p>
          <a:p>
            <a:endParaRPr lang="en-US" dirty="0"/>
          </a:p>
        </p:txBody>
      </p:sp>
      <p:sp>
        <p:nvSpPr>
          <p:cNvPr id="4" name="Slide Number Placeholder 3"/>
          <p:cNvSpPr>
            <a:spLocks noGrp="1"/>
          </p:cNvSpPr>
          <p:nvPr>
            <p:ph type="sldNum" sz="quarter" idx="5"/>
          </p:nvPr>
        </p:nvSpPr>
        <p:spPr/>
        <p:txBody>
          <a:bodyPr/>
          <a:lstStyle/>
          <a:p>
            <a:fld id="{BE44E414-3FE9-8140-9FC1-27F6721ECE4A}" type="slidenum">
              <a:rPr lang="en-US" smtClean="0"/>
              <a:pPr/>
              <a:t>3</a:t>
            </a:fld>
            <a:endParaRPr lang="en-US" dirty="0"/>
          </a:p>
        </p:txBody>
      </p:sp>
    </p:spTree>
    <p:extLst>
      <p:ext uri="{BB962C8B-B14F-4D97-AF65-F5344CB8AC3E}">
        <p14:creationId xmlns:p14="http://schemas.microsoft.com/office/powerpoint/2010/main" val="277418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 I mentioned in our opening, Bill and I represent NJSTART, but are from Periscope. Our company, has had a long history of working with the State of New Jersey, DPP. We will get in to the details of our contract and how that impacts you all in the next slide. Before we go there, I also want to shout out two other members of our New Jersey team that you/your team may come into contact with when being supported to use NJSTART. As I mentioned, Bill Hnatiuk is our LGM and is here to support you when you use NJSTART and want to buy from State contract. Holly Towle is our Supplier Account Manager and spends her time supporting our suppliers with State of New Jersey contracts. Last but not least is our Ops </a:t>
            </a:r>
            <a:r>
              <a:rPr lang="en-CA" err="1"/>
              <a:t>Mgr</a:t>
            </a:r>
            <a:r>
              <a:rPr lang="en-CA"/>
              <a:t> Cheri Ray who supports several of our other clients as well as NJ, but she lives in NJ and loves to support her home State.  Bill is also located in New Jersey, and I am just over the Delaware River in Center City Philadelphia. We are intentionally in the region to make sure you get the support you need, whether in person or virtually</a:t>
            </a:r>
          </a:p>
        </p:txBody>
      </p:sp>
      <p:sp>
        <p:nvSpPr>
          <p:cNvPr id="4" name="Slide Number Placeholder 3"/>
          <p:cNvSpPr>
            <a:spLocks noGrp="1"/>
          </p:cNvSpPr>
          <p:nvPr>
            <p:ph type="sldNum" sz="quarter" idx="5"/>
          </p:nvPr>
        </p:nvSpPr>
        <p:spPr/>
        <p:txBody>
          <a:bodyPr/>
          <a:lstStyle/>
          <a:p>
            <a:fld id="{C4BAD63E-084B-4757-A072-F0B1D4473FF0}" type="slidenum">
              <a:rPr lang="en-US" smtClean="0"/>
              <a:t>4</a:t>
            </a:fld>
            <a:endParaRPr lang="en-US"/>
          </a:p>
        </p:txBody>
      </p:sp>
    </p:spTree>
    <p:extLst>
      <p:ext uri="{BB962C8B-B14F-4D97-AF65-F5344CB8AC3E}">
        <p14:creationId xmlns:p14="http://schemas.microsoft.com/office/powerpoint/2010/main" val="265423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4BAD63E-084B-4757-A072-F0B1D4473FF0}" type="slidenum">
              <a:rPr lang="en-US" smtClean="0"/>
              <a:t>5</a:t>
            </a:fld>
            <a:endParaRPr lang="en-US" dirty="0"/>
          </a:p>
        </p:txBody>
      </p:sp>
    </p:spTree>
    <p:extLst>
      <p:ext uri="{BB962C8B-B14F-4D97-AF65-F5344CB8AC3E}">
        <p14:creationId xmlns:p14="http://schemas.microsoft.com/office/powerpoint/2010/main" val="412489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6</a:t>
            </a:fld>
            <a:endParaRPr lang="en-US" dirty="0"/>
          </a:p>
        </p:txBody>
      </p:sp>
    </p:spTree>
    <p:extLst>
      <p:ext uri="{BB962C8B-B14F-4D97-AF65-F5344CB8AC3E}">
        <p14:creationId xmlns:p14="http://schemas.microsoft.com/office/powerpoint/2010/main" val="83951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a:p>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7</a:t>
            </a:fld>
            <a:endParaRPr lang="en-US" dirty="0"/>
          </a:p>
        </p:txBody>
      </p:sp>
    </p:spTree>
    <p:extLst>
      <p:ext uri="{BB962C8B-B14F-4D97-AF65-F5344CB8AC3E}">
        <p14:creationId xmlns:p14="http://schemas.microsoft.com/office/powerpoint/2010/main" val="405388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9</a:t>
            </a:fld>
            <a:endParaRPr lang="en-US" dirty="0"/>
          </a:p>
        </p:txBody>
      </p:sp>
    </p:spTree>
    <p:extLst>
      <p:ext uri="{BB962C8B-B14F-4D97-AF65-F5344CB8AC3E}">
        <p14:creationId xmlns:p14="http://schemas.microsoft.com/office/powerpoint/2010/main" val="377053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10</a:t>
            </a:fld>
            <a:endParaRPr lang="en-US" dirty="0"/>
          </a:p>
        </p:txBody>
      </p:sp>
    </p:spTree>
    <p:extLst>
      <p:ext uri="{BB962C8B-B14F-4D97-AF65-F5344CB8AC3E}">
        <p14:creationId xmlns:p14="http://schemas.microsoft.com/office/powerpoint/2010/main" val="3234697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black and green background&#10;&#10;Description automatically generated">
            <a:extLst>
              <a:ext uri="{FF2B5EF4-FFF2-40B4-BE49-F238E27FC236}">
                <a16:creationId xmlns:a16="http://schemas.microsoft.com/office/drawing/2014/main" id="{D3413803-D8B4-7174-F254-4783F66D2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29"/>
            <a:ext cx="12204702" cy="6850871"/>
          </a:xfrm>
          <a:prstGeom prst="rect">
            <a:avLst/>
          </a:prstGeom>
        </p:spPr>
      </p:pic>
      <p:pic>
        <p:nvPicPr>
          <p:cNvPr id="13" name="Graphic 12">
            <a:extLst>
              <a:ext uri="{FF2B5EF4-FFF2-40B4-BE49-F238E27FC236}">
                <a16:creationId xmlns:a16="http://schemas.microsoft.com/office/drawing/2014/main" id="{509F1902-E939-3142-46E2-0D0330624CB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652" y="-287407"/>
            <a:ext cx="5976694" cy="2972106"/>
          </a:xfrm>
          <a:prstGeom prst="rect">
            <a:avLst/>
          </a:prstGeom>
        </p:spPr>
      </p:pic>
    </p:spTree>
    <p:extLst>
      <p:ext uri="{BB962C8B-B14F-4D97-AF65-F5344CB8AC3E}">
        <p14:creationId xmlns:p14="http://schemas.microsoft.com/office/powerpoint/2010/main" val="284549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712065" y="505648"/>
            <a:ext cx="1903228" cy="452017"/>
          </a:xfrm>
          <a:prstGeom prst="rect">
            <a:avLst/>
          </a:prstGeom>
        </p:spPr>
      </p:pic>
    </p:spTree>
    <p:extLst>
      <p:ext uri="{BB962C8B-B14F-4D97-AF65-F5344CB8AC3E}">
        <p14:creationId xmlns:p14="http://schemas.microsoft.com/office/powerpoint/2010/main" val="367855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35E8BB7-BB64-4526-9F8C-70750605766F}"/>
              </a:ext>
            </a:extLst>
          </p:cNvPr>
          <p:cNvSpPr/>
          <p:nvPr userDrawn="1"/>
        </p:nvSpPr>
        <p:spPr>
          <a:xfrm>
            <a:off x="656494" y="1063869"/>
            <a:ext cx="4730262" cy="4730262"/>
          </a:xfrm>
          <a:prstGeom prst="ellipse">
            <a:avLst/>
          </a:prstGeom>
          <a:solidFill>
            <a:srgbClr val="2A4092"/>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latin typeface="Proxima Nova" panose="02000506030000020004" pitchFamily="2" charset="0"/>
              </a:rPr>
              <a:t>Questions?</a:t>
            </a:r>
          </a:p>
        </p:txBody>
      </p:sp>
      <p:pic>
        <p:nvPicPr>
          <p:cNvPr id="9" name="Picture 8" descr="A picture containing text, clipart&#10;&#10;Description automatically generated">
            <a:extLst>
              <a:ext uri="{FF2B5EF4-FFF2-40B4-BE49-F238E27FC236}">
                <a16:creationId xmlns:a16="http://schemas.microsoft.com/office/drawing/2014/main" id="{0BE6D650-473E-15A1-37BC-1AAA30C633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pic>
        <p:nvPicPr>
          <p:cNvPr id="3" name="Picture 2" descr="A group of people raising their hands&#10;&#10;Description automatically generated">
            <a:extLst>
              <a:ext uri="{FF2B5EF4-FFF2-40B4-BE49-F238E27FC236}">
                <a16:creationId xmlns:a16="http://schemas.microsoft.com/office/drawing/2014/main" id="{D0B95420-348A-F586-50A9-78FFF11572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832" t="-9937" r="19064" b="8105"/>
          <a:stretch/>
        </p:blipFill>
        <p:spPr>
          <a:xfrm>
            <a:off x="4635900" y="-1389185"/>
            <a:ext cx="7714361" cy="7740276"/>
          </a:xfrm>
          <a:prstGeom prst="teardrop">
            <a:avLst/>
          </a:prstGeom>
        </p:spPr>
      </p:pic>
    </p:spTree>
    <p:extLst>
      <p:ext uri="{BB962C8B-B14F-4D97-AF65-F5344CB8AC3E}">
        <p14:creationId xmlns:p14="http://schemas.microsoft.com/office/powerpoint/2010/main" val="2503552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331AC2-8E74-B243-8FDB-48E8D9AFE77D}"/>
              </a:ext>
            </a:extLst>
          </p:cNvPr>
          <p:cNvSpPr>
            <a:spLocks noGrp="1"/>
          </p:cNvSpPr>
          <p:nvPr>
            <p:ph type="title" hasCustomPrompt="1"/>
          </p:nvPr>
        </p:nvSpPr>
        <p:spPr>
          <a:xfrm>
            <a:off x="457200" y="1109980"/>
            <a:ext cx="9350375" cy="914400"/>
          </a:xfrm>
        </p:spPr>
        <p:txBody>
          <a:bodyPr/>
          <a:lstStyle/>
          <a:p>
            <a:r>
              <a:rPr lang="en-US"/>
              <a:t>[Slide title]</a:t>
            </a:r>
          </a:p>
        </p:txBody>
      </p:sp>
      <p:sp>
        <p:nvSpPr>
          <p:cNvPr id="6" name="Content Placeholder 2">
            <a:extLst>
              <a:ext uri="{FF2B5EF4-FFF2-40B4-BE49-F238E27FC236}">
                <a16:creationId xmlns:a16="http://schemas.microsoft.com/office/drawing/2014/main" id="{B847E393-D3B7-8747-BD90-FFF722B7FC5A}"/>
              </a:ext>
            </a:extLst>
          </p:cNvPr>
          <p:cNvSpPr>
            <a:spLocks noGrp="1"/>
          </p:cNvSpPr>
          <p:nvPr>
            <p:ph sz="quarter" idx="10"/>
          </p:nvPr>
        </p:nvSpPr>
        <p:spPr>
          <a:xfrm>
            <a:off x="457200" y="2217420"/>
            <a:ext cx="9350376" cy="41579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088337"/>
      </p:ext>
    </p:extLst>
  </p:cSld>
  <p:clrMapOvr>
    <a:masterClrMapping/>
  </p:clrMapOvr>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5C6F-36AD-42AF-8912-BBEFE25372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BAF22C-EBCF-42DA-BD62-0AE711320EEC}"/>
              </a:ext>
            </a:extLst>
          </p:cNvPr>
          <p:cNvSpPr>
            <a:spLocks noGrp="1"/>
          </p:cNvSpPr>
          <p:nvPr>
            <p:ph type="dt" sz="half" idx="10"/>
          </p:nvPr>
        </p:nvSpPr>
        <p:spPr/>
        <p:txBody>
          <a:bodyPr/>
          <a:lstStyle/>
          <a:p>
            <a:fld id="{5162751F-A1BB-4869-8373-05A3C7E8E050}" type="datetimeFigureOut">
              <a:rPr lang="en-US" smtClean="0"/>
              <a:t>6/10/2024</a:t>
            </a:fld>
            <a:endParaRPr lang="en-US" dirty="0"/>
          </a:p>
        </p:txBody>
      </p:sp>
      <p:sp>
        <p:nvSpPr>
          <p:cNvPr id="4" name="Footer Placeholder 3">
            <a:extLst>
              <a:ext uri="{FF2B5EF4-FFF2-40B4-BE49-F238E27FC236}">
                <a16:creationId xmlns:a16="http://schemas.microsoft.com/office/drawing/2014/main" id="{66C8DEA2-F28A-466A-A878-17CF8B2CC7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092766A-5720-4C47-BB4B-6B02DFD97AF7}"/>
              </a:ext>
            </a:extLst>
          </p:cNvPr>
          <p:cNvSpPr>
            <a:spLocks noGrp="1"/>
          </p:cNvSpPr>
          <p:nvPr>
            <p:ph type="sldNum" sz="quarter" idx="12"/>
          </p:nvPr>
        </p:nvSpPr>
        <p:spPr/>
        <p:txBody>
          <a:bodyPr/>
          <a:lstStyle/>
          <a:p>
            <a:fld id="{303AC48C-EB89-451C-8D73-4EBF12261910}" type="slidenum">
              <a:rPr lang="en-US" smtClean="0"/>
              <a:t>‹#›</a:t>
            </a:fld>
            <a:endParaRPr lang="en-US" dirty="0"/>
          </a:p>
        </p:txBody>
      </p:sp>
    </p:spTree>
    <p:extLst>
      <p:ext uri="{BB962C8B-B14F-4D97-AF65-F5344CB8AC3E}">
        <p14:creationId xmlns:p14="http://schemas.microsoft.com/office/powerpoint/2010/main" val="348694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8407-17C9-4BDD-A1D4-AAF8C331E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38E158-1409-4EE9-ABD2-2A1DEF67D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555D235-80B8-4393-A8CC-427CA542E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44C78-D635-4DF3-8CB0-058910F7A1F3}"/>
              </a:ext>
            </a:extLst>
          </p:cNvPr>
          <p:cNvSpPr>
            <a:spLocks noGrp="1"/>
          </p:cNvSpPr>
          <p:nvPr>
            <p:ph type="dt" sz="half" idx="10"/>
          </p:nvPr>
        </p:nvSpPr>
        <p:spPr/>
        <p:txBody>
          <a:bodyPr/>
          <a:lstStyle/>
          <a:p>
            <a:fld id="{5162751F-A1BB-4869-8373-05A3C7E8E050}" type="datetimeFigureOut">
              <a:rPr lang="en-US" smtClean="0"/>
              <a:t>6/10/2024</a:t>
            </a:fld>
            <a:endParaRPr lang="en-US" dirty="0"/>
          </a:p>
        </p:txBody>
      </p:sp>
      <p:sp>
        <p:nvSpPr>
          <p:cNvPr id="6" name="Footer Placeholder 5">
            <a:extLst>
              <a:ext uri="{FF2B5EF4-FFF2-40B4-BE49-F238E27FC236}">
                <a16:creationId xmlns:a16="http://schemas.microsoft.com/office/drawing/2014/main" id="{FE4C0836-E472-49BA-BF29-4F190E5B1E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AE8523-2476-4B56-B81D-50D32ED0B261}"/>
              </a:ext>
            </a:extLst>
          </p:cNvPr>
          <p:cNvSpPr>
            <a:spLocks noGrp="1"/>
          </p:cNvSpPr>
          <p:nvPr>
            <p:ph type="sldNum" sz="quarter" idx="12"/>
          </p:nvPr>
        </p:nvSpPr>
        <p:spPr/>
        <p:txBody>
          <a:bodyPr/>
          <a:lstStyle/>
          <a:p>
            <a:fld id="{303AC48C-EB89-451C-8D73-4EBF12261910}" type="slidenum">
              <a:rPr lang="en-US" smtClean="0"/>
              <a:t>‹#›</a:t>
            </a:fld>
            <a:endParaRPr lang="en-US" dirty="0"/>
          </a:p>
        </p:txBody>
      </p:sp>
    </p:spTree>
    <p:extLst>
      <p:ext uri="{BB962C8B-B14F-4D97-AF65-F5344CB8AC3E}">
        <p14:creationId xmlns:p14="http://schemas.microsoft.com/office/powerpoint/2010/main" val="198391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9803312" y="6097556"/>
            <a:ext cx="1903228" cy="452017"/>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5611426" y="2173288"/>
            <a:ext cx="5143500" cy="2090808"/>
          </a:xfrm>
        </p:spPr>
        <p:txBody>
          <a:bodyPr anchor="b">
            <a:noAutofit/>
          </a:bodyPr>
          <a:lstStyle>
            <a:lvl1pPr algn="l">
              <a:defRPr sz="5400" b="1" cap="all" baseline="0">
                <a:solidFill>
                  <a:schemeClr val="bg1"/>
                </a:solidFill>
                <a:latin typeface="Proxima Nova" panose="02000506030000020004" pitchFamily="2" charset="0"/>
              </a:defRPr>
            </a:lvl1pPr>
          </a:lstStyle>
          <a:p>
            <a:r>
              <a:rPr lang="en-US" noProof="0" dirty="0"/>
              <a:t>Title comes here</a:t>
            </a:r>
          </a:p>
        </p:txBody>
      </p:sp>
      <p:pic>
        <p:nvPicPr>
          <p:cNvPr id="11" name="Picture 10" descr="A city skyline with a body of water in the foreground&#10;&#10;Description automatically generated with low confidence">
            <a:extLst>
              <a:ext uri="{FF2B5EF4-FFF2-40B4-BE49-F238E27FC236}">
                <a16:creationId xmlns:a16="http://schemas.microsoft.com/office/drawing/2014/main" id="{13F3388E-5134-5433-C969-4C65DEC54950}"/>
              </a:ext>
            </a:extLst>
          </p:cNvPr>
          <p:cNvPicPr>
            <a:picLocks noChangeAspect="1"/>
          </p:cNvPicPr>
          <p:nvPr userDrawn="1"/>
        </p:nvPicPr>
        <p:blipFill rotWithShape="1">
          <a:blip r:embed="rId3"/>
          <a:srcRect l="20347" r="12902" b="-2"/>
          <a:stretch/>
        </p:blipFill>
        <p:spPr>
          <a:xfrm>
            <a:off x="-2323437" y="-331511"/>
            <a:ext cx="7521021" cy="7521021"/>
          </a:xfrm>
          <a:prstGeom prst="ellipse">
            <a:avLst/>
          </a:prstGeom>
          <a:noFill/>
        </p:spPr>
      </p:pic>
    </p:spTree>
    <p:extLst>
      <p:ext uri="{BB962C8B-B14F-4D97-AF65-F5344CB8AC3E}">
        <p14:creationId xmlns:p14="http://schemas.microsoft.com/office/powerpoint/2010/main" val="324756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9803312" y="6097556"/>
            <a:ext cx="1903228" cy="452017"/>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5611426" y="2173288"/>
            <a:ext cx="5143500" cy="2090808"/>
          </a:xfrm>
        </p:spPr>
        <p:txBody>
          <a:bodyPr anchor="b">
            <a:noAutofit/>
          </a:bodyPr>
          <a:lstStyle>
            <a:lvl1pPr algn="l">
              <a:defRPr sz="5400" b="1" cap="all" baseline="0">
                <a:solidFill>
                  <a:schemeClr val="bg1"/>
                </a:solidFill>
                <a:latin typeface="Proxima Nova" panose="02000506030000020004" pitchFamily="2" charset="0"/>
              </a:defRPr>
            </a:lvl1pPr>
          </a:lstStyle>
          <a:p>
            <a:r>
              <a:rPr lang="en-US" noProof="0" dirty="0"/>
              <a:t>Title comes here</a:t>
            </a:r>
          </a:p>
        </p:txBody>
      </p:sp>
      <p:pic>
        <p:nvPicPr>
          <p:cNvPr id="11" name="Picture 10">
            <a:extLst>
              <a:ext uri="{FF2B5EF4-FFF2-40B4-BE49-F238E27FC236}">
                <a16:creationId xmlns:a16="http://schemas.microsoft.com/office/drawing/2014/main" id="{13F3388E-5134-5433-C969-4C65DEC549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3324" t="-4736" r="-74" b="-2727"/>
          <a:stretch/>
        </p:blipFill>
        <p:spPr>
          <a:xfrm>
            <a:off x="-2323437" y="-331511"/>
            <a:ext cx="7521021" cy="7521021"/>
          </a:xfrm>
          <a:prstGeom prst="ellipse">
            <a:avLst/>
          </a:prstGeom>
          <a:noFill/>
        </p:spPr>
      </p:pic>
    </p:spTree>
    <p:extLst>
      <p:ext uri="{BB962C8B-B14F-4D97-AF65-F5344CB8AC3E}">
        <p14:creationId xmlns:p14="http://schemas.microsoft.com/office/powerpoint/2010/main" val="424751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4B3840-F04F-3859-07E3-2DB28E150A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72" t="-165" r="9072" b="28487"/>
          <a:stretch/>
        </p:blipFill>
        <p:spPr>
          <a:xfrm>
            <a:off x="-12702" y="-15781"/>
            <a:ext cx="12299576" cy="6843742"/>
          </a:xfrm>
          <a:prstGeom prst="rect">
            <a:avLst/>
          </a:prstGeom>
        </p:spPr>
      </p:pic>
      <p:pic>
        <p:nvPicPr>
          <p:cNvPr id="6" name="Picture 5" descr="A blue and black background&#10;&#10;Description automatically generated">
            <a:extLst>
              <a:ext uri="{FF2B5EF4-FFF2-40B4-BE49-F238E27FC236}">
                <a16:creationId xmlns:a16="http://schemas.microsoft.com/office/drawing/2014/main" id="{AB12B094-3075-22C9-DE34-91912211FC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4700"/>
          <a:stretch/>
        </p:blipFill>
        <p:spPr>
          <a:xfrm>
            <a:off x="-12702" y="5141626"/>
            <a:ext cx="12299576" cy="1746720"/>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12702" y="329499"/>
            <a:ext cx="12299576" cy="1214488"/>
          </a:xfrm>
        </p:spPr>
        <p:txBody>
          <a:bodyPr anchor="ctr">
            <a:noAutofit/>
          </a:bodyPr>
          <a:lstStyle>
            <a:lvl1pPr algn="ctr">
              <a:defRPr sz="5400" b="1" cap="all" baseline="0">
                <a:solidFill>
                  <a:schemeClr val="bg1"/>
                </a:solidFill>
                <a:latin typeface="Proxima Nova" panose="02000506030000020004" pitchFamily="2" charset="0"/>
              </a:defRPr>
            </a:lvl1pPr>
          </a:lstStyle>
          <a:p>
            <a:r>
              <a:rPr lang="en-US" noProof="0" dirty="0"/>
              <a:t>Title comes here</a:t>
            </a:r>
          </a:p>
        </p:txBody>
      </p:sp>
      <p:pic>
        <p:nvPicPr>
          <p:cNvPr id="4" name="Picture 3">
            <a:extLst>
              <a:ext uri="{FF2B5EF4-FFF2-40B4-BE49-F238E27FC236}">
                <a16:creationId xmlns:a16="http://schemas.microsoft.com/office/drawing/2014/main" id="{07DE4BFB-0551-1837-724A-ECDBCCCB51B3}"/>
              </a:ext>
            </a:extLst>
          </p:cNvPr>
          <p:cNvPicPr>
            <a:picLocks noChangeAspect="1"/>
          </p:cNvPicPr>
          <p:nvPr userDrawn="1"/>
        </p:nvPicPr>
        <p:blipFill>
          <a:blip r:embed="rId4"/>
          <a:stretch>
            <a:fillRect/>
          </a:stretch>
        </p:blipFill>
        <p:spPr>
          <a:xfrm>
            <a:off x="9803312" y="6097556"/>
            <a:ext cx="1903228" cy="452017"/>
          </a:xfrm>
          <a:prstGeom prst="rect">
            <a:avLst/>
          </a:prstGeom>
        </p:spPr>
      </p:pic>
    </p:spTree>
    <p:extLst>
      <p:ext uri="{BB962C8B-B14F-4D97-AF65-F5344CB8AC3E}">
        <p14:creationId xmlns:p14="http://schemas.microsoft.com/office/powerpoint/2010/main" val="290741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9B68-C903-44FF-9905-92EB9B6326A8}"/>
              </a:ext>
            </a:extLst>
          </p:cNvPr>
          <p:cNvSpPr>
            <a:spLocks noGrp="1"/>
          </p:cNvSpPr>
          <p:nvPr>
            <p:ph type="title" hasCustomPrompt="1"/>
          </p:nvPr>
        </p:nvSpPr>
        <p:spPr>
          <a:xfrm>
            <a:off x="538162" y="365125"/>
            <a:ext cx="10686535" cy="800101"/>
          </a:xfrm>
        </p:spPr>
        <p:txBody>
          <a:bodyPr>
            <a:normAutofit/>
          </a:bodyPr>
          <a:lstStyle>
            <a:lvl1pPr>
              <a:defRPr sz="4000" b="1">
                <a:solidFill>
                  <a:srgbClr val="2A4092"/>
                </a:solidFill>
                <a:latin typeface="Proxima Nova" panose="02000506030000020004" pitchFamily="2" charset="0"/>
                <a:cs typeface="Arial" panose="020B0604020202020204" pitchFamily="34" charset="0"/>
              </a:defRPr>
            </a:lvl1pPr>
          </a:lstStyle>
          <a:p>
            <a:r>
              <a:rPr lang="en-US" dirty="0"/>
              <a:t>Agenda</a:t>
            </a:r>
          </a:p>
        </p:txBody>
      </p:sp>
      <p:sp>
        <p:nvSpPr>
          <p:cNvPr id="3" name="Content Placeholder 2">
            <a:extLst>
              <a:ext uri="{FF2B5EF4-FFF2-40B4-BE49-F238E27FC236}">
                <a16:creationId xmlns:a16="http://schemas.microsoft.com/office/drawing/2014/main" id="{8C81B8F8-4DF7-4DBD-8EF7-3CAE284C8A28}"/>
              </a:ext>
            </a:extLst>
          </p:cNvPr>
          <p:cNvSpPr>
            <a:spLocks noGrp="1"/>
          </p:cNvSpPr>
          <p:nvPr>
            <p:ph idx="1"/>
          </p:nvPr>
        </p:nvSpPr>
        <p:spPr>
          <a:xfrm>
            <a:off x="1030531" y="1633899"/>
            <a:ext cx="10686535" cy="4351338"/>
          </a:xfrm>
        </p:spPr>
        <p:txBody>
          <a:bodyPr/>
          <a:lstStyle>
            <a:lvl1pPr marL="457200" indent="-457200">
              <a:buClr>
                <a:srgbClr val="13974A"/>
              </a:buClr>
              <a:buFont typeface="Arial" panose="020B0604020202020204" pitchFamily="34" charset="0"/>
              <a:buChar char="•"/>
              <a:defRPr>
                <a:solidFill>
                  <a:schemeClr val="tx1"/>
                </a:solidFill>
                <a:latin typeface="Proxima Nova" panose="02000506030000020004" pitchFamily="2" charset="0"/>
                <a:cs typeface="Arial" panose="020B0604020202020204" pitchFamily="34" charset="0"/>
              </a:defRPr>
            </a:lvl1pPr>
            <a:lvl2pPr>
              <a:defRPr>
                <a:solidFill>
                  <a:schemeClr val="tx1"/>
                </a:solidFill>
                <a:latin typeface="Proxima Nova" panose="02000506030000020004" pitchFamily="2" charset="0"/>
                <a:cs typeface="Arial" panose="020B0604020202020204" pitchFamily="34" charset="0"/>
              </a:defRPr>
            </a:lvl2pPr>
            <a:lvl3pPr>
              <a:defRPr>
                <a:solidFill>
                  <a:schemeClr val="tx1"/>
                </a:solidFill>
                <a:latin typeface="Proxima Nova" panose="02000506030000020004" pitchFamily="2" charset="0"/>
                <a:cs typeface="Arial" panose="020B0604020202020204" pitchFamily="34" charset="0"/>
              </a:defRPr>
            </a:lvl3pPr>
            <a:lvl4pPr>
              <a:defRPr>
                <a:solidFill>
                  <a:schemeClr val="tx1"/>
                </a:solidFill>
                <a:latin typeface="Proxima Nova" panose="02000506030000020004" pitchFamily="2" charset="0"/>
                <a:cs typeface="Arial" panose="020B0604020202020204" pitchFamily="34" charset="0"/>
              </a:defRPr>
            </a:lvl4pPr>
            <a:lvl5pPr>
              <a:defRPr>
                <a:solidFill>
                  <a:schemeClr val="tx1"/>
                </a:solidFill>
                <a:latin typeface="Proxima Nova" panose="02000506030000020004" pitchFamily="2" charset="0"/>
                <a:cs typeface="Arial" panose="020B0604020202020204" pitchFamily="34" charset="0"/>
              </a:defRPr>
            </a:lvl5pPr>
          </a:lstStyle>
          <a:p>
            <a:pPr lvl="0"/>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774A6324-0104-962A-E191-48FE20EFB3E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03482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9B68-C903-44FF-9905-92EB9B6326A8}"/>
              </a:ext>
            </a:extLst>
          </p:cNvPr>
          <p:cNvSpPr>
            <a:spLocks noGrp="1"/>
          </p:cNvSpPr>
          <p:nvPr>
            <p:ph type="title"/>
          </p:nvPr>
        </p:nvSpPr>
        <p:spPr>
          <a:xfrm>
            <a:off x="538162" y="365125"/>
            <a:ext cx="10686535" cy="800101"/>
          </a:xfrm>
        </p:spPr>
        <p:txBody>
          <a:bodyPr>
            <a:normAutofit/>
          </a:bodyPr>
          <a:lstStyle>
            <a:lvl1pPr>
              <a:defRPr sz="4000" b="1">
                <a:solidFill>
                  <a:srgbClr val="2A4092"/>
                </a:solidFill>
                <a:latin typeface="Proxima Nova" panose="02000506030000020004" pitchFamily="2"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81B8F8-4DF7-4DBD-8EF7-3CAE284C8A28}"/>
              </a:ext>
            </a:extLst>
          </p:cNvPr>
          <p:cNvSpPr>
            <a:spLocks noGrp="1"/>
          </p:cNvSpPr>
          <p:nvPr>
            <p:ph idx="1"/>
          </p:nvPr>
        </p:nvSpPr>
        <p:spPr>
          <a:xfrm>
            <a:off x="538162" y="1633899"/>
            <a:ext cx="10686535" cy="4351338"/>
          </a:xfrm>
        </p:spPr>
        <p:txBody>
          <a:bodyPr/>
          <a:lstStyle>
            <a:lvl1pPr marL="0" indent="0">
              <a:buNone/>
              <a:defRPr>
                <a:solidFill>
                  <a:srgbClr val="13974A"/>
                </a:solidFill>
                <a:latin typeface="Proxima Nova" panose="02000506030000020004" pitchFamily="2" charset="0"/>
                <a:cs typeface="Arial" panose="020B0604020202020204" pitchFamily="34" charset="0"/>
              </a:defRPr>
            </a:lvl1pPr>
            <a:lvl2pPr>
              <a:defRPr>
                <a:latin typeface="Proxima Nova" panose="02000506030000020004" pitchFamily="2" charset="0"/>
                <a:cs typeface="Arial" panose="020B0604020202020204" pitchFamily="34" charset="0"/>
              </a:defRPr>
            </a:lvl2pPr>
            <a:lvl3pPr>
              <a:defRPr>
                <a:latin typeface="Proxima Nova" panose="02000506030000020004" pitchFamily="2" charset="0"/>
                <a:cs typeface="Arial" panose="020B0604020202020204" pitchFamily="34" charset="0"/>
              </a:defRPr>
            </a:lvl3pPr>
            <a:lvl4pPr>
              <a:defRPr>
                <a:latin typeface="Proxima Nova" panose="02000506030000020004" pitchFamily="2" charset="0"/>
                <a:cs typeface="Arial" panose="020B0604020202020204" pitchFamily="34" charset="0"/>
              </a:defRPr>
            </a:lvl4pPr>
            <a:lvl5pPr>
              <a:defRPr>
                <a:latin typeface="Proxima Nova" panose="0200050603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 clipart&#10;&#10;Description automatically generated">
            <a:extLst>
              <a:ext uri="{FF2B5EF4-FFF2-40B4-BE49-F238E27FC236}">
                <a16:creationId xmlns:a16="http://schemas.microsoft.com/office/drawing/2014/main" id="{774A6324-0104-962A-E191-48FE20EFB3E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50281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0BE6D650-473E-15A1-37BC-1AAA30C633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
        <p:nvSpPr>
          <p:cNvPr id="11" name="Text Placeholder 10">
            <a:extLst>
              <a:ext uri="{FF2B5EF4-FFF2-40B4-BE49-F238E27FC236}">
                <a16:creationId xmlns:a16="http://schemas.microsoft.com/office/drawing/2014/main" id="{00F55213-2C44-3682-682C-29C4CD386E1B}"/>
              </a:ext>
            </a:extLst>
          </p:cNvPr>
          <p:cNvSpPr>
            <a:spLocks noGrp="1"/>
          </p:cNvSpPr>
          <p:nvPr>
            <p:ph type="body" sz="quarter" idx="10"/>
          </p:nvPr>
        </p:nvSpPr>
        <p:spPr>
          <a:xfrm>
            <a:off x="538162" y="347518"/>
            <a:ext cx="10434638" cy="800100"/>
          </a:xfrm>
        </p:spPr>
        <p:txBody>
          <a:bodyPr anchor="ctr">
            <a:normAutofit/>
          </a:bodyPr>
          <a:lstStyle>
            <a:lvl1pPr marL="0" indent="0">
              <a:buNone/>
              <a:defRPr sz="4000" b="1">
                <a:latin typeface="Proxima Nova" panose="02000506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BE616D84-692E-7707-BC87-DA875739D10F}"/>
              </a:ext>
            </a:extLst>
          </p:cNvPr>
          <p:cNvSpPr>
            <a:spLocks noGrp="1"/>
          </p:cNvSpPr>
          <p:nvPr>
            <p:ph type="body" sz="quarter" idx="11"/>
          </p:nvPr>
        </p:nvSpPr>
        <p:spPr>
          <a:xfrm>
            <a:off x="538163" y="1633899"/>
            <a:ext cx="7923212" cy="3783012"/>
          </a:xfrm>
        </p:spPr>
        <p:txBody>
          <a:bodyPr/>
          <a:lstStyle>
            <a:lvl1pPr marL="0" indent="0">
              <a:buNone/>
              <a:defRPr>
                <a:latin typeface="Proxima Nova" panose="02000506030000020004" pitchFamily="2" charset="0"/>
              </a:defRPr>
            </a:lvl1pPr>
            <a:lvl2pPr marL="800100" indent="-342900">
              <a:buFont typeface="Arial" panose="020B0604020202020204" pitchFamily="34" charset="0"/>
              <a:buChar char="•"/>
              <a:defRPr>
                <a:latin typeface="Proxima Nova" panose="02000506030000020004" pitchFamily="2" charset="0"/>
              </a:defRPr>
            </a:lvl2pPr>
            <a:lvl3pPr marL="1257300" indent="-342900">
              <a:buFont typeface="Arial" panose="020B0604020202020204" pitchFamily="34" charset="0"/>
              <a:buChar char="•"/>
              <a:defRPr>
                <a:latin typeface="Proxima Nova" panose="02000506030000020004" pitchFamily="2" charset="0"/>
              </a:defRPr>
            </a:lvl3pPr>
            <a:lvl4pPr marL="1657350" indent="-285750">
              <a:buFont typeface="Arial" panose="020B0604020202020204" pitchFamily="34" charset="0"/>
              <a:buChar char="•"/>
              <a:defRPr>
                <a:latin typeface="Proxima Nova" panose="02000506030000020004" pitchFamily="2" charset="0"/>
              </a:defRPr>
            </a:lvl4pPr>
            <a:lvl5pPr marL="2114550" indent="-285750">
              <a:buFont typeface="Arial" panose="020B0604020202020204" pitchFamily="34" charset="0"/>
              <a:buChar char="•"/>
              <a:defRPr>
                <a:latin typeface="Proxima Nova"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89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2D50-165A-4CAD-B775-3C5C434DE905}"/>
              </a:ext>
            </a:extLst>
          </p:cNvPr>
          <p:cNvSpPr>
            <a:spLocks noGrp="1"/>
          </p:cNvSpPr>
          <p:nvPr>
            <p:ph type="title"/>
          </p:nvPr>
        </p:nvSpPr>
        <p:spPr>
          <a:xfrm>
            <a:off x="515977" y="365125"/>
            <a:ext cx="10515600" cy="800101"/>
          </a:xfrm>
        </p:spPr>
        <p:txBody>
          <a:bodyPr anchor="t">
            <a:normAutofit/>
          </a:bodyPr>
          <a:lstStyle>
            <a:lvl1pPr>
              <a:defRPr sz="4000" b="1">
                <a:latin typeface="Proxima Nova" panose="02000506030000020004"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A5E0A4D-2319-4EF5-A038-5B51F79F22FB}"/>
              </a:ext>
            </a:extLst>
          </p:cNvPr>
          <p:cNvSpPr>
            <a:spLocks noGrp="1"/>
          </p:cNvSpPr>
          <p:nvPr>
            <p:ph sz="half" idx="1"/>
          </p:nvPr>
        </p:nvSpPr>
        <p:spPr>
          <a:xfrm>
            <a:off x="515977" y="1633899"/>
            <a:ext cx="5181600" cy="4351338"/>
          </a:xfrm>
        </p:spPr>
        <p:txBody>
          <a:bodyPr/>
          <a:lstStyle>
            <a:lvl1pPr marL="0" indent="0">
              <a:buNone/>
              <a:defRPr b="1">
                <a:solidFill>
                  <a:srgbClr val="2A4092"/>
                </a:solidFill>
                <a:latin typeface="Proxima Nova" panose="02000506030000020004" pitchFamily="2" charset="0"/>
              </a:defRPr>
            </a:lvl1pPr>
            <a:lvl2pPr>
              <a:defRPr>
                <a:latin typeface="Proxima Nova" panose="02000506030000020004" pitchFamily="2" charset="0"/>
              </a:defRPr>
            </a:lvl2pPr>
            <a:lvl3pPr>
              <a:defRPr>
                <a:latin typeface="Proxima Nova" panose="02000506030000020004" pitchFamily="2" charset="0"/>
              </a:defRPr>
            </a:lvl3pPr>
            <a:lvl4pPr>
              <a:defRPr>
                <a:latin typeface="Proxima Nova" panose="02000506030000020004" pitchFamily="2" charset="0"/>
              </a:defRPr>
            </a:lvl4pPr>
            <a:lvl5pPr>
              <a:defRPr>
                <a:latin typeface="Proxima Nova"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D2FDBFE-9A35-407B-8C0E-0B593BACB675}"/>
              </a:ext>
            </a:extLst>
          </p:cNvPr>
          <p:cNvSpPr>
            <a:spLocks noGrp="1"/>
          </p:cNvSpPr>
          <p:nvPr>
            <p:ph sz="half" idx="2"/>
          </p:nvPr>
        </p:nvSpPr>
        <p:spPr>
          <a:xfrm>
            <a:off x="6172200" y="1633899"/>
            <a:ext cx="5181600" cy="4351338"/>
          </a:xfrm>
        </p:spPr>
        <p:txBody>
          <a:bodyPr/>
          <a:lstStyle>
            <a:lvl1pPr marL="0" indent="0">
              <a:buNone/>
              <a:defRPr b="1">
                <a:solidFill>
                  <a:srgbClr val="13974A"/>
                </a:solidFill>
                <a:latin typeface="Proxima Nova" panose="02000506030000020004" pitchFamily="2" charset="0"/>
              </a:defRPr>
            </a:lvl1pPr>
            <a:lvl2pPr>
              <a:defRPr>
                <a:latin typeface="Proxima Nova" panose="02000506030000020004" pitchFamily="2" charset="0"/>
              </a:defRPr>
            </a:lvl2pPr>
            <a:lvl3pPr>
              <a:defRPr>
                <a:latin typeface="Proxima Nova" panose="02000506030000020004" pitchFamily="2" charset="0"/>
              </a:defRPr>
            </a:lvl3pPr>
            <a:lvl4pPr>
              <a:defRPr>
                <a:latin typeface="Proxima Nova" panose="02000506030000020004" pitchFamily="2" charset="0"/>
              </a:defRPr>
            </a:lvl4pPr>
            <a:lvl5pPr>
              <a:defRPr>
                <a:latin typeface="Proxima Nova" panose="0200050603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text, clipart&#10;&#10;Description automatically generated">
            <a:extLst>
              <a:ext uri="{FF2B5EF4-FFF2-40B4-BE49-F238E27FC236}">
                <a16:creationId xmlns:a16="http://schemas.microsoft.com/office/drawing/2014/main" id="{A7624953-1C8E-B98F-8006-BC6F49D1FDC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1294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13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59D11C-1896-4A5B-B08C-D598297D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349594-F8E5-4502-9A02-568D65382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D981A-FA4E-4FEB-80CB-903E5DE17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2751F-A1BB-4869-8373-05A3C7E8E050}" type="datetimeFigureOut">
              <a:rPr lang="en-US" smtClean="0"/>
              <a:t>6/10/2024</a:t>
            </a:fld>
            <a:endParaRPr lang="en-US" dirty="0"/>
          </a:p>
        </p:txBody>
      </p:sp>
      <p:sp>
        <p:nvSpPr>
          <p:cNvPr id="5" name="Footer Placeholder 4">
            <a:extLst>
              <a:ext uri="{FF2B5EF4-FFF2-40B4-BE49-F238E27FC236}">
                <a16:creationId xmlns:a16="http://schemas.microsoft.com/office/drawing/2014/main" id="{D55A98AD-D6FE-4681-B3FE-E791F670E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34D680-9828-410F-8C12-D372AEBCD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AC48C-EB89-451C-8D73-4EBF12261910}" type="slidenum">
              <a:rPr lang="en-US" smtClean="0"/>
              <a:t>‹#›</a:t>
            </a:fld>
            <a:endParaRPr lang="en-US" dirty="0"/>
          </a:p>
        </p:txBody>
      </p:sp>
    </p:spTree>
    <p:extLst>
      <p:ext uri="{BB962C8B-B14F-4D97-AF65-F5344CB8AC3E}">
        <p14:creationId xmlns:p14="http://schemas.microsoft.com/office/powerpoint/2010/main" val="1110215280"/>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9" r:id="rId4"/>
    <p:sldLayoutId id="2147483666" r:id="rId5"/>
    <p:sldLayoutId id="2147483650" r:id="rId6"/>
    <p:sldLayoutId id="2147483656" r:id="rId7"/>
    <p:sldLayoutId id="2147483652" r:id="rId8"/>
    <p:sldLayoutId id="2147483670" r:id="rId9"/>
    <p:sldLayoutId id="2147483655" r:id="rId10"/>
    <p:sldLayoutId id="2147483665"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nj.gov/dca/divisions/dlgs/resources/rules_docs/5_34/njac_5347.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njstart.gov/bso/" TargetMode="Externa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mailto:coop-njstart@mdfcommerce.com" TargetMode="External"/><Relationship Id="rId5" Type="http://schemas.openxmlformats.org/officeDocument/2006/relationships/hyperlink" Target="https://www.periscopeholdings.com/njstart/local-governments" TargetMode="External"/><Relationship Id="rId4" Type="http://schemas.openxmlformats.org/officeDocument/2006/relationships/hyperlink" Target="https://www.state.nj.us/treasury/purchase/"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coop-NJSTART@periscopeholdings.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periscopeholdings.com/njstart"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njstart.gov/bso/view/login/login.x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njstart.gov/" TargetMode="Externa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www.nj.gov/treasury/purchase/" TargetMode="External"/><Relationship Id="rId5" Type="http://schemas.openxmlformats.org/officeDocument/2006/relationships/image" Target="../media/image22.png"/><Relationship Id="rId4" Type="http://schemas.openxmlformats.org/officeDocument/2006/relationships/hyperlink" Target="http://www.njstart.inf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C23C-9094-252A-0490-98DEEA73B7A9}"/>
              </a:ext>
            </a:extLst>
          </p:cNvPr>
          <p:cNvSpPr txBox="1">
            <a:spLocks/>
          </p:cNvSpPr>
          <p:nvPr/>
        </p:nvSpPr>
        <p:spPr>
          <a:xfrm>
            <a:off x="2589905" y="3429000"/>
            <a:ext cx="8833655" cy="187835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rgbClr val="2A4092"/>
                </a:solidFill>
                <a:latin typeface="Poppins"/>
                <a:cs typeface="Poppins"/>
              </a:rPr>
              <a:t>NJSTART 101 Training      Q2   2024</a:t>
            </a:r>
          </a:p>
          <a:p>
            <a:pPr>
              <a:lnSpc>
                <a:spcPct val="100000"/>
              </a:lnSpc>
            </a:pPr>
            <a:r>
              <a:rPr lang="en-US" sz="3600" b="1" dirty="0">
                <a:solidFill>
                  <a:srgbClr val="2A4092"/>
                </a:solidFill>
                <a:latin typeface="Poppins"/>
                <a:cs typeface="Poppins"/>
              </a:rPr>
              <a:t>Navigation/Functionality/Resources</a:t>
            </a:r>
            <a:br>
              <a:rPr lang="en-US" sz="1500" b="1" dirty="0">
                <a:latin typeface="Poppins"/>
                <a:cs typeface="Poppins"/>
              </a:rPr>
            </a:br>
            <a:endParaRPr lang="en-US" sz="1500" b="1" dirty="0">
              <a:latin typeface="Poppins"/>
              <a:cs typeface="Poppins"/>
            </a:endParaRPr>
          </a:p>
          <a:p>
            <a:pPr>
              <a:lnSpc>
                <a:spcPct val="100000"/>
              </a:lnSpc>
            </a:pPr>
            <a:r>
              <a:rPr lang="en-US" sz="1500" b="1" dirty="0">
                <a:latin typeface="Poppins"/>
                <a:cs typeface="Poppins"/>
              </a:rPr>
              <a:t>June 11, 2024</a:t>
            </a:r>
            <a:endParaRPr lang="en-US" sz="1500" dirty="0">
              <a:latin typeface="Poppins"/>
              <a:cs typeface="Poppins"/>
            </a:endParaRPr>
          </a:p>
        </p:txBody>
      </p:sp>
    </p:spTree>
    <p:extLst>
      <p:ext uri="{BB962C8B-B14F-4D97-AF65-F5344CB8AC3E}">
        <p14:creationId xmlns:p14="http://schemas.microsoft.com/office/powerpoint/2010/main" val="215418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B866-785F-9FEA-71DC-082365C4A0F1}"/>
              </a:ext>
            </a:extLst>
          </p:cNvPr>
          <p:cNvSpPr>
            <a:spLocks noGrp="1"/>
          </p:cNvSpPr>
          <p:nvPr>
            <p:ph type="title"/>
          </p:nvPr>
        </p:nvSpPr>
        <p:spPr>
          <a:xfrm>
            <a:off x="217714" y="134270"/>
            <a:ext cx="11756572" cy="1141240"/>
          </a:xfrm>
        </p:spPr>
        <p:txBody>
          <a:bodyPr anchor="ctr">
            <a:normAutofit/>
          </a:bodyPr>
          <a:lstStyle/>
          <a:p>
            <a:pPr algn="ctr"/>
            <a:r>
              <a:rPr lang="en-CA" sz="2500" b="1" dirty="0">
                <a:solidFill>
                  <a:srgbClr val="2C3990"/>
                </a:solidFill>
                <a:latin typeface="Poppins" panose="00000500000000000000" pitchFamily="2" charset="0"/>
                <a:cs typeface="Poppins" panose="00000500000000000000" pitchFamily="2" charset="0"/>
              </a:rPr>
              <a:t>Sample</a:t>
            </a:r>
            <a:r>
              <a:rPr lang="en-CA" sz="2500" b="1" dirty="0">
                <a:solidFill>
                  <a:srgbClr val="2C3990"/>
                </a:solidFill>
                <a:latin typeface="Poppins SemiBold" panose="00000700000000000000" pitchFamily="2" charset="0"/>
                <a:cs typeface="Poppins SemiBold" panose="00000700000000000000" pitchFamily="2" charset="0"/>
              </a:rPr>
              <a:t> </a:t>
            </a:r>
            <a:r>
              <a:rPr lang="en-CA" sz="2500" b="1" dirty="0">
                <a:solidFill>
                  <a:srgbClr val="2C3990"/>
                </a:solidFill>
                <a:latin typeface="Poppins" panose="00000500000000000000" pitchFamily="2" charset="0"/>
                <a:cs typeface="Poppins" panose="00000500000000000000" pitchFamily="2" charset="0"/>
              </a:rPr>
              <a:t>of Contract Data in the NJSTART Quarterly Contract Report </a:t>
            </a:r>
            <a:endParaRPr lang="en-US" sz="2500" b="1" dirty="0">
              <a:solidFill>
                <a:srgbClr val="2C3990"/>
              </a:solidFill>
              <a:latin typeface="Poppins" panose="00000500000000000000" pitchFamily="2" charset="0"/>
              <a:cs typeface="Poppins" panose="00000500000000000000" pitchFamily="2" charset="0"/>
            </a:endParaRPr>
          </a:p>
        </p:txBody>
      </p:sp>
      <p:graphicFrame>
        <p:nvGraphicFramePr>
          <p:cNvPr id="5" name="Table 4">
            <a:extLst>
              <a:ext uri="{FF2B5EF4-FFF2-40B4-BE49-F238E27FC236}">
                <a16:creationId xmlns:a16="http://schemas.microsoft.com/office/drawing/2014/main" id="{CC65D006-849A-552C-4535-A91D0AC2F18F}"/>
              </a:ext>
            </a:extLst>
          </p:cNvPr>
          <p:cNvGraphicFramePr>
            <a:graphicFrameLocks noGrp="1"/>
          </p:cNvGraphicFramePr>
          <p:nvPr/>
        </p:nvGraphicFramePr>
        <p:xfrm>
          <a:off x="797264" y="1049889"/>
          <a:ext cx="10597472" cy="4742822"/>
        </p:xfrm>
        <a:graphic>
          <a:graphicData uri="http://schemas.openxmlformats.org/drawingml/2006/table">
            <a:tbl>
              <a:tblPr firstRow="1" bandRow="1">
                <a:tableStyleId>{5C22544A-7EE6-4342-B048-85BDC9FD1C3A}</a:tableStyleId>
              </a:tblPr>
              <a:tblGrid>
                <a:gridCol w="2392958">
                  <a:extLst>
                    <a:ext uri="{9D8B030D-6E8A-4147-A177-3AD203B41FA5}">
                      <a16:colId xmlns:a16="http://schemas.microsoft.com/office/drawing/2014/main" val="1086295224"/>
                    </a:ext>
                  </a:extLst>
                </a:gridCol>
                <a:gridCol w="1300968">
                  <a:extLst>
                    <a:ext uri="{9D8B030D-6E8A-4147-A177-3AD203B41FA5}">
                      <a16:colId xmlns:a16="http://schemas.microsoft.com/office/drawing/2014/main" val="2680884871"/>
                    </a:ext>
                  </a:extLst>
                </a:gridCol>
                <a:gridCol w="1669924">
                  <a:extLst>
                    <a:ext uri="{9D8B030D-6E8A-4147-A177-3AD203B41FA5}">
                      <a16:colId xmlns:a16="http://schemas.microsoft.com/office/drawing/2014/main" val="3713448369"/>
                    </a:ext>
                  </a:extLst>
                </a:gridCol>
                <a:gridCol w="1280139">
                  <a:extLst>
                    <a:ext uri="{9D8B030D-6E8A-4147-A177-3AD203B41FA5}">
                      <a16:colId xmlns:a16="http://schemas.microsoft.com/office/drawing/2014/main" val="4159995424"/>
                    </a:ext>
                  </a:extLst>
                </a:gridCol>
                <a:gridCol w="1274187">
                  <a:extLst>
                    <a:ext uri="{9D8B030D-6E8A-4147-A177-3AD203B41FA5}">
                      <a16:colId xmlns:a16="http://schemas.microsoft.com/office/drawing/2014/main" val="2000088654"/>
                    </a:ext>
                  </a:extLst>
                </a:gridCol>
                <a:gridCol w="1193851">
                  <a:extLst>
                    <a:ext uri="{9D8B030D-6E8A-4147-A177-3AD203B41FA5}">
                      <a16:colId xmlns:a16="http://schemas.microsoft.com/office/drawing/2014/main" val="1253615650"/>
                    </a:ext>
                  </a:extLst>
                </a:gridCol>
                <a:gridCol w="1485445">
                  <a:extLst>
                    <a:ext uri="{9D8B030D-6E8A-4147-A177-3AD203B41FA5}">
                      <a16:colId xmlns:a16="http://schemas.microsoft.com/office/drawing/2014/main" val="1105985839"/>
                    </a:ext>
                  </a:extLst>
                </a:gridCol>
              </a:tblGrid>
              <a:tr h="826623">
                <a:tc>
                  <a:txBody>
                    <a:bodyPr/>
                    <a:lstStyle/>
                    <a:p>
                      <a:pPr algn="l" fontAlgn="b"/>
                      <a:r>
                        <a:rPr lang="en-US" sz="1600" u="none" strike="noStrike" dirty="0">
                          <a:effectLst/>
                        </a:rPr>
                        <a:t>Category and Description</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Contract #</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Vendor Name</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NJSTART Vendor Number</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Blanket Start Date</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Blanket End Date</a:t>
                      </a:r>
                      <a:endParaRPr lang="en-US" sz="1600" b="1" i="0" u="none" strike="noStrike" dirty="0">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dirty="0">
                          <a:effectLst/>
                        </a:rPr>
                        <a:t>NJ Cooperative Purchasing</a:t>
                      </a:r>
                      <a:endParaRPr lang="en-US" sz="1600" b="1" i="0" u="none" strike="noStrike" dirty="0">
                        <a:solidFill>
                          <a:srgbClr val="000000"/>
                        </a:solidFill>
                        <a:effectLst/>
                        <a:latin typeface="Arial" panose="020B0604020202020204" pitchFamily="34" charset="0"/>
                      </a:endParaRPr>
                    </a:p>
                  </a:txBody>
                  <a:tcPr marL="7428" marR="7428" marT="7428" marB="0" anchor="ctr"/>
                </a:tc>
                <a:extLst>
                  <a:ext uri="{0D108BD9-81ED-4DB2-BD59-A6C34878D82A}">
                    <a16:rowId xmlns:a16="http://schemas.microsoft.com/office/drawing/2014/main" val="694737616"/>
                  </a:ext>
                </a:extLst>
              </a:tr>
              <a:tr h="654073">
                <a:tc>
                  <a:txBody>
                    <a:bodyPr/>
                    <a:lstStyle/>
                    <a:p>
                      <a:pPr algn="l" fontAlgn="b"/>
                      <a:r>
                        <a:rPr lang="en-US" sz="1400" u="none" strike="noStrike" dirty="0">
                          <a:effectLst/>
                          <a:latin typeface="+mn-lt"/>
                        </a:rPr>
                        <a:t>G2004 - FURNITURE: OFFICE, LOUNGE AND SYSTEMS – STATEWIDE</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dirty="0">
                          <a:effectLst/>
                          <a:latin typeface="+mn-lt"/>
                        </a:rPr>
                        <a:t>81607</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dirty="0">
                          <a:effectLst/>
                          <a:latin typeface="+mn-lt"/>
                        </a:rPr>
                        <a:t>Allseating Corporation</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dirty="0">
                          <a:effectLst/>
                          <a:latin typeface="+mn-lt"/>
                        </a:rPr>
                        <a:t>V00000913</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dirty="0">
                          <a:effectLst/>
                          <a:latin typeface="+mn-lt"/>
                        </a:rPr>
                        <a:t>07/30/12</a:t>
                      </a:r>
                      <a:endParaRPr lang="en-US" sz="1400" b="0" i="0" u="none" strike="noStrike" dirty="0">
                        <a:solidFill>
                          <a:srgbClr val="000000"/>
                        </a:solidFill>
                        <a:effectLst/>
                        <a:latin typeface="+mn-lt"/>
                      </a:endParaRPr>
                    </a:p>
                  </a:txBody>
                  <a:tcPr marL="7428" marR="7428" marT="7428" marB="0" anchor="ctr"/>
                </a:tc>
                <a:tc>
                  <a:txBody>
                    <a:bodyPr/>
                    <a:lstStyle/>
                    <a:p>
                      <a:pPr algn="l" fontAlgn="t"/>
                      <a:r>
                        <a:rPr lang="en-US" sz="1400" u="none" strike="noStrike" dirty="0">
                          <a:effectLst/>
                          <a:latin typeface="+mn-lt"/>
                        </a:rPr>
                        <a:t>06/30/24</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dirty="0">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2264098641"/>
                  </a:ext>
                </a:extLst>
              </a:tr>
              <a:tr h="869761">
                <a:tc>
                  <a:txBody>
                    <a:bodyPr/>
                    <a:lstStyle/>
                    <a:p>
                      <a:pPr algn="l" fontAlgn="b"/>
                      <a:r>
                        <a:rPr lang="en-US" sz="1400" b="0" i="0" u="none" strike="noStrike" dirty="0">
                          <a:solidFill>
                            <a:srgbClr val="000000"/>
                          </a:solidFill>
                          <a:effectLst/>
                          <a:latin typeface="+mn-lt"/>
                        </a:rPr>
                        <a:t>M0002 Facilities Maintenance and Repair &amp; Operations (MRO) and Industrial Supplies</a:t>
                      </a:r>
                    </a:p>
                  </a:txBody>
                  <a:tcPr marL="7428" marR="7428" marT="7428" marB="0" anchor="ctr"/>
                </a:tc>
                <a:tc>
                  <a:txBody>
                    <a:bodyPr/>
                    <a:lstStyle/>
                    <a:p>
                      <a:pPr algn="l" fontAlgn="b"/>
                      <a:r>
                        <a:rPr lang="en-CA" sz="1400" b="0" i="0" u="none" strike="noStrike" dirty="0">
                          <a:solidFill>
                            <a:srgbClr val="000000"/>
                          </a:solidFill>
                          <a:effectLst/>
                          <a:latin typeface="+mn-lt"/>
                        </a:rPr>
                        <a:t>19-FLEET-00566</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Grainger</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b="0" i="0" u="none" strike="noStrike" dirty="0">
                          <a:solidFill>
                            <a:srgbClr val="000000"/>
                          </a:solidFill>
                          <a:effectLst/>
                          <a:latin typeface="+mn-lt"/>
                        </a:rPr>
                        <a:t>V00003164</a:t>
                      </a:r>
                    </a:p>
                  </a:txBody>
                  <a:tcPr marL="7428" marR="7428" marT="7428" marB="0" anchor="ctr"/>
                </a:tc>
                <a:tc>
                  <a:txBody>
                    <a:bodyPr/>
                    <a:lstStyle/>
                    <a:p>
                      <a:pPr algn="l" fontAlgn="b"/>
                      <a:r>
                        <a:rPr lang="en-CA" sz="1400" b="0" i="0" u="none" strike="noStrike" dirty="0">
                          <a:solidFill>
                            <a:srgbClr val="000000"/>
                          </a:solidFill>
                          <a:effectLst/>
                          <a:latin typeface="+mn-lt"/>
                        </a:rPr>
                        <a:t>10/01/18</a:t>
                      </a:r>
                      <a:endParaRPr lang="en-US" sz="1400" b="0" i="0" u="none" strike="noStrike" dirty="0">
                        <a:solidFill>
                          <a:srgbClr val="000000"/>
                        </a:solidFill>
                        <a:effectLst/>
                        <a:latin typeface="+mn-lt"/>
                      </a:endParaRPr>
                    </a:p>
                  </a:txBody>
                  <a:tcPr marL="7428" marR="7428" marT="7428" marB="0" anchor="ctr"/>
                </a:tc>
                <a:tc>
                  <a:txBody>
                    <a:bodyPr/>
                    <a:lstStyle/>
                    <a:p>
                      <a:pPr algn="l" fontAlgn="t"/>
                      <a:endParaRPr lang="en-CA" sz="1400" b="0" i="0" u="none" strike="noStrike" dirty="0">
                        <a:solidFill>
                          <a:srgbClr val="000000"/>
                        </a:solidFill>
                        <a:effectLst/>
                        <a:latin typeface="+mn-lt"/>
                      </a:endParaRPr>
                    </a:p>
                    <a:p>
                      <a:pPr algn="l" fontAlgn="t"/>
                      <a:r>
                        <a:rPr lang="en-CA" sz="1400" b="0" i="0" u="none" strike="noStrike" dirty="0">
                          <a:solidFill>
                            <a:srgbClr val="000000"/>
                          </a:solidFill>
                          <a:effectLst/>
                          <a:latin typeface="+mn-lt"/>
                        </a:rPr>
                        <a:t>06/30/24</a:t>
                      </a:r>
                    </a:p>
                    <a:p>
                      <a:pPr algn="l" fontAlgn="t"/>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4210080226"/>
                  </a:ext>
                </a:extLst>
              </a:tr>
              <a:tr h="653458">
                <a:tc>
                  <a:txBody>
                    <a:bodyPr/>
                    <a:lstStyle/>
                    <a:p>
                      <a:pPr algn="l" fontAlgn="b"/>
                      <a:r>
                        <a:rPr lang="en-US" sz="1400" b="0" i="0" u="none" strike="noStrike" dirty="0">
                          <a:solidFill>
                            <a:srgbClr val="000000"/>
                          </a:solidFill>
                          <a:effectLst/>
                          <a:latin typeface="+mn-lt"/>
                        </a:rPr>
                        <a:t>T3121 Software Reseller Services</a:t>
                      </a:r>
                    </a:p>
                  </a:txBody>
                  <a:tcPr marL="7428" marR="7428" marT="7428" marB="0" anchor="ctr"/>
                </a:tc>
                <a:tc>
                  <a:txBody>
                    <a:bodyPr/>
                    <a:lstStyle/>
                    <a:p>
                      <a:pPr algn="l" fontAlgn="b"/>
                      <a:r>
                        <a:rPr lang="en-US" sz="1400" b="0" i="0" u="none" strike="noStrike" dirty="0">
                          <a:solidFill>
                            <a:srgbClr val="000000"/>
                          </a:solidFill>
                          <a:effectLst/>
                          <a:latin typeface="+mn-lt"/>
                        </a:rPr>
                        <a:t>20-TELE-01509</a:t>
                      </a:r>
                    </a:p>
                  </a:txBody>
                  <a:tcPr marL="7428" marR="7428" marT="7428" marB="0" anchor="ctr"/>
                </a:tc>
                <a:tc>
                  <a:txBody>
                    <a:bodyPr/>
                    <a:lstStyle/>
                    <a:p>
                      <a:pPr algn="l" fontAlgn="b"/>
                      <a:r>
                        <a:rPr lang="en-US" sz="1400" b="0" i="0" u="none" strike="noStrike" dirty="0">
                          <a:solidFill>
                            <a:srgbClr val="000000"/>
                          </a:solidFill>
                          <a:effectLst/>
                          <a:latin typeface="+mn-lt"/>
                        </a:rPr>
                        <a:t>York Telecom Corporation</a:t>
                      </a:r>
                    </a:p>
                  </a:txBody>
                  <a:tcPr marL="7428" marR="7428" marT="7428" marB="0" anchor="ctr"/>
                </a:tc>
                <a:tc>
                  <a:txBody>
                    <a:bodyPr/>
                    <a:lstStyle/>
                    <a:p>
                      <a:pPr algn="l" fontAlgn="b"/>
                      <a:r>
                        <a:rPr lang="en-US" sz="1400" b="0" i="0" u="none" strike="noStrike" dirty="0">
                          <a:solidFill>
                            <a:srgbClr val="000000"/>
                          </a:solidFill>
                          <a:effectLst/>
                          <a:latin typeface="+mn-lt"/>
                        </a:rPr>
                        <a:t>V00000150</a:t>
                      </a:r>
                    </a:p>
                  </a:txBody>
                  <a:tcPr marL="7428" marR="7428" marT="7428" marB="0" anchor="ctr"/>
                </a:tc>
                <a:tc>
                  <a:txBody>
                    <a:bodyPr/>
                    <a:lstStyle/>
                    <a:p>
                      <a:pPr algn="l" fontAlgn="b"/>
                      <a:r>
                        <a:rPr lang="en-CA" sz="1400" b="0" i="0" u="none" strike="noStrike" dirty="0">
                          <a:solidFill>
                            <a:srgbClr val="000000"/>
                          </a:solidFill>
                          <a:effectLst/>
                          <a:latin typeface="+mn-lt"/>
                        </a:rPr>
                        <a:t>05/25/2021</a:t>
                      </a:r>
                      <a:endParaRPr lang="en-US" sz="1400" b="0" i="0" u="none" strike="noStrike" dirty="0">
                        <a:solidFill>
                          <a:srgbClr val="000000"/>
                        </a:solidFill>
                        <a:effectLst/>
                        <a:latin typeface="+mn-lt"/>
                      </a:endParaRPr>
                    </a:p>
                  </a:txBody>
                  <a:tcPr marL="7428" marR="7428" marT="7428" marB="0" anchor="ctr"/>
                </a:tc>
                <a:tc>
                  <a:txBody>
                    <a:bodyPr/>
                    <a:lstStyle/>
                    <a:p>
                      <a:pPr algn="l" fontAlgn="t"/>
                      <a:r>
                        <a:rPr lang="en-CA" sz="1400" b="0" i="0" u="none" strike="noStrike" dirty="0">
                          <a:solidFill>
                            <a:srgbClr val="000000"/>
                          </a:solidFill>
                          <a:effectLst/>
                          <a:latin typeface="+mn-lt"/>
                        </a:rPr>
                        <a:t>05/24/2026</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3996324828"/>
                  </a:ext>
                </a:extLst>
              </a:tr>
              <a:tr h="1085449">
                <a:tc>
                  <a:txBody>
                    <a:bodyPr/>
                    <a:lstStyle/>
                    <a:p>
                      <a:pPr algn="l" fontAlgn="b"/>
                      <a:r>
                        <a:rPr lang="en-US" sz="1400" b="0" i="0" u="none" strike="noStrike" dirty="0">
                          <a:solidFill>
                            <a:srgbClr val="000000"/>
                          </a:solidFill>
                          <a:effectLst/>
                          <a:latin typeface="+mn-lt"/>
                        </a:rPr>
                        <a:t>T0200 - MAILROOM EQUIPMENT AND MAINTENANCE      VARIOUS STATE AGENCIES</a:t>
                      </a:r>
                    </a:p>
                  </a:txBody>
                  <a:tcPr marL="7428" marR="7428" marT="7428" marB="0" anchor="ctr"/>
                </a:tc>
                <a:tc>
                  <a:txBody>
                    <a:bodyPr/>
                    <a:lstStyle/>
                    <a:p>
                      <a:pPr algn="l" fontAlgn="b"/>
                      <a:r>
                        <a:rPr lang="en-CA" sz="1400" b="0" i="0" u="none" strike="noStrike" dirty="0">
                          <a:solidFill>
                            <a:srgbClr val="000000"/>
                          </a:solidFill>
                          <a:effectLst/>
                          <a:latin typeface="+mn-lt"/>
                        </a:rPr>
                        <a:t>41259</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Prior &amp; Nami Business Systems</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b="0" i="0" u="none" strike="noStrike" dirty="0">
                          <a:solidFill>
                            <a:srgbClr val="000000"/>
                          </a:solidFill>
                          <a:effectLst/>
                          <a:latin typeface="+mn-lt"/>
                        </a:rPr>
                        <a:t>V00001606</a:t>
                      </a:r>
                    </a:p>
                  </a:txBody>
                  <a:tcPr marL="7428" marR="7428" marT="7428" marB="0" anchor="ctr"/>
                </a:tc>
                <a:tc>
                  <a:txBody>
                    <a:bodyPr/>
                    <a:lstStyle/>
                    <a:p>
                      <a:pPr algn="l" fontAlgn="b"/>
                      <a:r>
                        <a:rPr lang="en-CA" sz="1400" b="0" i="0" u="none" strike="noStrike" dirty="0">
                          <a:solidFill>
                            <a:srgbClr val="000000"/>
                          </a:solidFill>
                          <a:effectLst/>
                          <a:latin typeface="+mn-lt"/>
                        </a:rPr>
                        <a:t>04/15/16</a:t>
                      </a:r>
                      <a:endParaRPr lang="en-US" sz="1400" b="0" i="0" u="none" strike="noStrike" dirty="0">
                        <a:solidFill>
                          <a:srgbClr val="000000"/>
                        </a:solidFill>
                        <a:effectLst/>
                        <a:latin typeface="+mn-lt"/>
                      </a:endParaRPr>
                    </a:p>
                  </a:txBody>
                  <a:tcPr marL="7428" marR="7428" marT="7428" marB="0" anchor="ctr"/>
                </a:tc>
                <a:tc>
                  <a:txBody>
                    <a:bodyPr/>
                    <a:lstStyle/>
                    <a:p>
                      <a:pPr algn="l" fontAlgn="t"/>
                      <a:r>
                        <a:rPr lang="en-CA" sz="1400" b="0" i="0" u="none" strike="noStrike" dirty="0">
                          <a:solidFill>
                            <a:srgbClr val="000000"/>
                          </a:solidFill>
                          <a:effectLst/>
                          <a:latin typeface="+mn-lt"/>
                        </a:rPr>
                        <a:t>04/14/24</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3690462440"/>
                  </a:ext>
                </a:extLst>
              </a:tr>
              <a:tr h="653458">
                <a:tc>
                  <a:txBody>
                    <a:bodyPr/>
                    <a:lstStyle/>
                    <a:p>
                      <a:pPr algn="l" fontAlgn="b"/>
                      <a:r>
                        <a:rPr lang="en-US" sz="1400" b="0" i="0" u="none" strike="noStrike" dirty="0">
                          <a:solidFill>
                            <a:srgbClr val="000000"/>
                          </a:solidFill>
                          <a:effectLst/>
                          <a:latin typeface="+mn-lt"/>
                        </a:rPr>
                        <a:t>T0103 - Park and Playground Equipment</a:t>
                      </a:r>
                    </a:p>
                  </a:txBody>
                  <a:tcPr marL="7428" marR="7428" marT="7428" marB="0" anchor="ctr"/>
                </a:tc>
                <a:tc>
                  <a:txBody>
                    <a:bodyPr/>
                    <a:lstStyle/>
                    <a:p>
                      <a:pPr algn="l" fontAlgn="b"/>
                      <a:r>
                        <a:rPr lang="en-CA" sz="1400" b="0" i="0" u="none" strike="noStrike" dirty="0">
                          <a:solidFill>
                            <a:srgbClr val="000000"/>
                          </a:solidFill>
                          <a:effectLst/>
                          <a:latin typeface="+mn-lt"/>
                        </a:rPr>
                        <a:t>16-FLEET-00139</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Liberty Parks and Playgrounds Inc</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b="0" i="0" u="none" strike="noStrike" dirty="0">
                          <a:solidFill>
                            <a:srgbClr val="000000"/>
                          </a:solidFill>
                          <a:effectLst/>
                          <a:latin typeface="+mn-lt"/>
                        </a:rPr>
                        <a:t>V00013839</a:t>
                      </a:r>
                    </a:p>
                  </a:txBody>
                  <a:tcPr marL="7428" marR="7428" marT="7428" marB="0" anchor="ctr"/>
                </a:tc>
                <a:tc>
                  <a:txBody>
                    <a:bodyPr/>
                    <a:lstStyle/>
                    <a:p>
                      <a:pPr algn="l" fontAlgn="b"/>
                      <a:r>
                        <a:rPr lang="en-CA" sz="1400" b="0" i="0" u="none" strike="noStrike" dirty="0">
                          <a:solidFill>
                            <a:srgbClr val="000000"/>
                          </a:solidFill>
                          <a:effectLst/>
                          <a:latin typeface="+mn-lt"/>
                        </a:rPr>
                        <a:t>05/31/17</a:t>
                      </a:r>
                      <a:endParaRPr lang="en-US" sz="1400" b="0" i="0" u="none" strike="noStrike" dirty="0">
                        <a:solidFill>
                          <a:srgbClr val="000000"/>
                        </a:solidFill>
                        <a:effectLst/>
                        <a:latin typeface="+mn-lt"/>
                      </a:endParaRPr>
                    </a:p>
                  </a:txBody>
                  <a:tcPr marL="7428" marR="7428" marT="7428" marB="0" anchor="ctr"/>
                </a:tc>
                <a:tc>
                  <a:txBody>
                    <a:bodyPr/>
                    <a:lstStyle/>
                    <a:p>
                      <a:pPr algn="l" fontAlgn="t"/>
                      <a:r>
                        <a:rPr lang="en-CA" sz="1400" b="0" i="0" u="none" strike="noStrike" dirty="0">
                          <a:solidFill>
                            <a:srgbClr val="000000"/>
                          </a:solidFill>
                          <a:effectLst/>
                          <a:latin typeface="+mn-lt"/>
                        </a:rPr>
                        <a:t>05/30/24</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2421639187"/>
                  </a:ext>
                </a:extLst>
              </a:tr>
            </a:tbl>
          </a:graphicData>
        </a:graphic>
      </p:graphicFrame>
      <p:sp>
        <p:nvSpPr>
          <p:cNvPr id="6" name="Rectangle 5">
            <a:extLst>
              <a:ext uri="{FF2B5EF4-FFF2-40B4-BE49-F238E27FC236}">
                <a16:creationId xmlns:a16="http://schemas.microsoft.com/office/drawing/2014/main" id="{D782062C-A5F3-8E57-0B6C-934AF38F4F62}"/>
              </a:ext>
            </a:extLst>
          </p:cNvPr>
          <p:cNvSpPr/>
          <p:nvPr/>
        </p:nvSpPr>
        <p:spPr>
          <a:xfrm rot="1200000">
            <a:off x="2312158" y="3097714"/>
            <a:ext cx="6869657" cy="923330"/>
          </a:xfrm>
          <a:prstGeom prst="rect">
            <a:avLst/>
          </a:prstGeom>
          <a:noFill/>
        </p:spPr>
        <p:txBody>
          <a:bodyPr wrap="square" lIns="91440" tIns="45720" rIns="91440" bIns="45720">
            <a:spAutoFit/>
          </a:bodyPr>
          <a:lstStyle/>
          <a:p>
            <a:pPr algn="ctr"/>
            <a:r>
              <a:rPr lang="en-CA"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XAMPLE ONLY </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3" name="Picture 2" descr="Logo&#10;&#10;Description automatically generated">
            <a:extLst>
              <a:ext uri="{FF2B5EF4-FFF2-40B4-BE49-F238E27FC236}">
                <a16:creationId xmlns:a16="http://schemas.microsoft.com/office/drawing/2014/main" id="{5B44A01C-8E15-2248-E98D-88C1F590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001" y="6306532"/>
            <a:ext cx="1564492" cy="417198"/>
          </a:xfrm>
          <a:prstGeom prst="rect">
            <a:avLst/>
          </a:prstGeom>
        </p:spPr>
      </p:pic>
    </p:spTree>
    <p:extLst>
      <p:ext uri="{BB962C8B-B14F-4D97-AF65-F5344CB8AC3E}">
        <p14:creationId xmlns:p14="http://schemas.microsoft.com/office/powerpoint/2010/main" val="255721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4D3402-AD20-108B-0E2B-0919031E8F0C}"/>
              </a:ext>
            </a:extLst>
          </p:cNvPr>
          <p:cNvSpPr txBox="1">
            <a:spLocks/>
          </p:cNvSpPr>
          <p:nvPr/>
        </p:nvSpPr>
        <p:spPr>
          <a:xfrm>
            <a:off x="10757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A" sz="2800" b="1" dirty="0">
              <a:solidFill>
                <a:srgbClr val="099244"/>
              </a:solidFill>
              <a:latin typeface="Poppins SemiBold" panose="00000700000000000000" pitchFamily="2" charset="0"/>
              <a:cs typeface="Poppins SemiBold" panose="00000700000000000000" pitchFamily="2" charset="0"/>
            </a:endParaRPr>
          </a:p>
        </p:txBody>
      </p:sp>
      <p:sp>
        <p:nvSpPr>
          <p:cNvPr id="13" name="Title 12">
            <a:extLst>
              <a:ext uri="{FF2B5EF4-FFF2-40B4-BE49-F238E27FC236}">
                <a16:creationId xmlns:a16="http://schemas.microsoft.com/office/drawing/2014/main" id="{EF90D3EC-9671-6D92-B395-F7E5CBE86E3C}"/>
              </a:ext>
            </a:extLst>
          </p:cNvPr>
          <p:cNvSpPr>
            <a:spLocks noGrp="1"/>
          </p:cNvSpPr>
          <p:nvPr>
            <p:ph type="title"/>
          </p:nvPr>
        </p:nvSpPr>
        <p:spPr>
          <a:xfrm>
            <a:off x="176349" y="38882"/>
            <a:ext cx="6900054" cy="1325563"/>
          </a:xfrm>
        </p:spPr>
        <p:txBody>
          <a:bodyPr>
            <a:normAutofit/>
          </a:bodyPr>
          <a:lstStyle/>
          <a:p>
            <a:pPr algn="ctr"/>
            <a:r>
              <a:rPr lang="en-US" sz="2800" dirty="0">
                <a:solidFill>
                  <a:srgbClr val="2C3990"/>
                </a:solidFill>
                <a:latin typeface="Poppins" panose="00000500000000000000" pitchFamily="2" charset="0"/>
                <a:cs typeface="Poppins" panose="00000500000000000000" pitchFamily="2" charset="0"/>
              </a:rPr>
              <a:t>Why is it important for my organization to register in NJSTART? </a:t>
            </a:r>
            <a:endParaRPr lang="fr-CA" sz="2800" dirty="0">
              <a:solidFill>
                <a:srgbClr val="2C3990"/>
              </a:solidFill>
              <a:latin typeface="Poppins" panose="00000500000000000000" pitchFamily="2" charset="0"/>
              <a:cs typeface="Poppins" panose="00000500000000000000" pitchFamily="2" charset="0"/>
            </a:endParaRPr>
          </a:p>
        </p:txBody>
      </p:sp>
      <p:sp>
        <p:nvSpPr>
          <p:cNvPr id="18" name="TextBox 17">
            <a:extLst>
              <a:ext uri="{FF2B5EF4-FFF2-40B4-BE49-F238E27FC236}">
                <a16:creationId xmlns:a16="http://schemas.microsoft.com/office/drawing/2014/main" id="{C1C76F02-F615-C2E4-8EE0-791331E415FC}"/>
              </a:ext>
            </a:extLst>
          </p:cNvPr>
          <p:cNvSpPr txBox="1"/>
          <p:nvPr/>
        </p:nvSpPr>
        <p:spPr>
          <a:xfrm>
            <a:off x="297712" y="1169044"/>
            <a:ext cx="6342574" cy="3834127"/>
          </a:xfrm>
          <a:prstGeom prst="rect">
            <a:avLst/>
          </a:prstGeom>
          <a:noFill/>
        </p:spPr>
        <p:txBody>
          <a:bodyPr wrap="square" rtlCol="0">
            <a:spAutoFit/>
          </a:bodyPr>
          <a:lstStyle/>
          <a:p>
            <a:pPr marL="285750" indent="-228600">
              <a:lnSpc>
                <a:spcPct val="90000"/>
              </a:lnSpc>
              <a:buFont typeface="Arial" panose="020B0604020202020204" pitchFamily="34" charset="0"/>
              <a:buChar char="•"/>
            </a:pPr>
            <a:r>
              <a:rPr lang="en-US" sz="1800" dirty="0">
                <a:latin typeface="Poppins" panose="00000500000000000000" pitchFamily="2" charset="0"/>
                <a:cs typeface="Poppins" panose="00000500000000000000" pitchFamily="2" charset="0"/>
              </a:rPr>
              <a:t>The NJSTART team verifies that the right people are registering </a:t>
            </a:r>
            <a:r>
              <a:rPr lang="en-US" dirty="0">
                <a:latin typeface="Poppins" panose="00000500000000000000" pitchFamily="2" charset="0"/>
                <a:cs typeface="Poppins" panose="00000500000000000000" pitchFamily="2" charset="0"/>
              </a:rPr>
              <a:t>your</a:t>
            </a:r>
            <a:r>
              <a:rPr lang="en-US" sz="1800" dirty="0">
                <a:latin typeface="Poppins" panose="00000500000000000000" pitchFamily="2" charset="0"/>
                <a:cs typeface="Poppins" panose="00000500000000000000" pitchFamily="2" charset="0"/>
              </a:rPr>
              <a:t> organization</a:t>
            </a:r>
            <a:r>
              <a:rPr lang="en-US" dirty="0">
                <a:latin typeface="Poppins" panose="00000500000000000000" pitchFamily="2" charset="0"/>
                <a:cs typeface="Poppins" panose="00000500000000000000" pitchFamily="2" charset="0"/>
              </a:rPr>
              <a:t>.</a:t>
            </a:r>
          </a:p>
          <a:p>
            <a:pPr marL="285750" indent="-228600">
              <a:lnSpc>
                <a:spcPct val="90000"/>
              </a:lnSpc>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28600">
              <a:lnSpc>
                <a:spcPct val="90000"/>
              </a:lnSpc>
              <a:buFont typeface="Arial" panose="020B0604020202020204" pitchFamily="34" charset="0"/>
              <a:buChar char="•"/>
            </a:pPr>
            <a:r>
              <a:rPr lang="en-US" sz="1800" dirty="0">
                <a:latin typeface="Poppins" panose="00000500000000000000" pitchFamily="2" charset="0"/>
                <a:cs typeface="Poppins" panose="00000500000000000000" pitchFamily="2" charset="0"/>
              </a:rPr>
              <a:t>Your end-users will be able to access NJSTART, supplier punchouts, and important contract information to become more self-sufficient</a:t>
            </a:r>
            <a:r>
              <a:rPr lang="en-US" dirty="0">
                <a:latin typeface="Poppins" panose="00000500000000000000" pitchFamily="2" charset="0"/>
                <a:cs typeface="Poppins" panose="00000500000000000000" pitchFamily="2" charset="0"/>
              </a:rPr>
              <a:t> </a:t>
            </a:r>
          </a:p>
          <a:p>
            <a:pPr marL="285750" indent="-228600">
              <a:lnSpc>
                <a:spcPct val="90000"/>
              </a:lnSpc>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28600">
              <a:lnSpc>
                <a:spcPct val="90000"/>
              </a:lnSpc>
              <a:buFont typeface="Arial" panose="020B0604020202020204" pitchFamily="34" charset="0"/>
              <a:buChar char="•"/>
            </a:pPr>
            <a:r>
              <a:rPr lang="en-US" sz="1800" dirty="0">
                <a:latin typeface="Poppins" panose="00000500000000000000" pitchFamily="2" charset="0"/>
                <a:cs typeface="Poppins" panose="00000500000000000000" pitchFamily="2" charset="0"/>
              </a:rPr>
              <a:t>Training and Support are designed for users with full logon credentials </a:t>
            </a:r>
          </a:p>
          <a:p>
            <a:pPr marL="57150">
              <a:lnSpc>
                <a:spcPct val="90000"/>
              </a:lnSpc>
            </a:pPr>
            <a:endParaRPr lang="en-US" sz="1800" dirty="0">
              <a:latin typeface="Poppins" panose="00000500000000000000" pitchFamily="2" charset="0"/>
              <a:cs typeface="Poppins" panose="00000500000000000000" pitchFamily="2" charset="0"/>
            </a:endParaRPr>
          </a:p>
          <a:p>
            <a:pPr marL="285750" indent="-228600">
              <a:lnSpc>
                <a:spcPct val="90000"/>
              </a:lnSpc>
              <a:buFont typeface="Arial" panose="020B0604020202020204" pitchFamily="34" charset="0"/>
              <a:buChar char="•"/>
            </a:pPr>
            <a:r>
              <a:rPr lang="en-US" dirty="0">
                <a:latin typeface="Poppins" panose="00000500000000000000" pitchFamily="2" charset="0"/>
                <a:cs typeface="Poppins" panose="00000500000000000000" pitchFamily="2" charset="0"/>
              </a:rPr>
              <a:t>Your organization will be prepared to better use NJSTART when coming enhancements are available.</a:t>
            </a:r>
          </a:p>
          <a:p>
            <a:pPr marL="57150">
              <a:lnSpc>
                <a:spcPct val="90000"/>
              </a:lnSpc>
            </a:pPr>
            <a:endParaRPr lang="en-US" dirty="0">
              <a:latin typeface="Poppins" panose="00000500000000000000" pitchFamily="2" charset="0"/>
              <a:cs typeface="Poppins" panose="00000500000000000000" pitchFamily="2" charset="0"/>
            </a:endParaRPr>
          </a:p>
          <a:p>
            <a:pPr marL="285750" indent="-228600">
              <a:lnSpc>
                <a:spcPct val="90000"/>
              </a:lnSpc>
              <a:buFont typeface="Arial" panose="020B0604020202020204" pitchFamily="34" charset="0"/>
              <a:buChar char="•"/>
            </a:pPr>
            <a:r>
              <a:rPr lang="en-US" sz="1800" dirty="0">
                <a:latin typeface="Poppins" panose="00000500000000000000" pitchFamily="2" charset="0"/>
                <a:cs typeface="Poppins" panose="00000500000000000000" pitchFamily="2" charset="0"/>
              </a:rPr>
              <a:t>Access to</a:t>
            </a:r>
            <a:r>
              <a:rPr lang="en-US" dirty="0">
                <a:latin typeface="Poppins" panose="00000500000000000000" pitchFamily="2" charset="0"/>
                <a:cs typeface="Poppins" panose="00000500000000000000" pitchFamily="2" charset="0"/>
              </a:rPr>
              <a:t> new features</a:t>
            </a:r>
            <a:r>
              <a:rPr lang="en-US" sz="1800" dirty="0">
                <a:latin typeface="Poppins" panose="00000500000000000000" pitchFamily="2" charset="0"/>
                <a:cs typeface="Poppins" panose="00000500000000000000" pitchFamily="2" charset="0"/>
              </a:rPr>
              <a:t>!</a:t>
            </a:r>
          </a:p>
        </p:txBody>
      </p:sp>
      <p:pic>
        <p:nvPicPr>
          <p:cNvPr id="19" name="Picture 18" descr="Table&#10;&#10;Description automatically generated with low confidence">
            <a:extLst>
              <a:ext uri="{FF2B5EF4-FFF2-40B4-BE49-F238E27FC236}">
                <a16:creationId xmlns:a16="http://schemas.microsoft.com/office/drawing/2014/main" id="{E20CEE33-8076-0BD2-3E03-E1B25C40DE8B}"/>
              </a:ext>
            </a:extLst>
          </p:cNvPr>
          <p:cNvPicPr>
            <a:picLocks noChangeAspect="1"/>
          </p:cNvPicPr>
          <p:nvPr/>
        </p:nvPicPr>
        <p:blipFill rotWithShape="1">
          <a:blip r:embed="rId3">
            <a:extLst>
              <a:ext uri="{28A0092B-C50C-407E-A947-70E740481C1C}">
                <a14:useLocalDpi xmlns:a14="http://schemas.microsoft.com/office/drawing/2010/main" val="0"/>
              </a:ext>
            </a:extLst>
          </a:blip>
          <a:srcRect l="-32" t="1075" b="2667"/>
          <a:stretch/>
        </p:blipFill>
        <p:spPr>
          <a:xfrm>
            <a:off x="6982531" y="-1"/>
            <a:ext cx="5209469" cy="6489306"/>
          </a:xfrm>
          <a:prstGeom prst="rect">
            <a:avLst/>
          </a:prstGeom>
          <a:effectLst/>
        </p:spPr>
      </p:pic>
      <p:sp>
        <p:nvSpPr>
          <p:cNvPr id="2" name="TextBox 1">
            <a:extLst>
              <a:ext uri="{FF2B5EF4-FFF2-40B4-BE49-F238E27FC236}">
                <a16:creationId xmlns:a16="http://schemas.microsoft.com/office/drawing/2014/main" id="{DDAEC931-71C6-4171-6632-46B276EF5CE9}"/>
              </a:ext>
            </a:extLst>
          </p:cNvPr>
          <p:cNvSpPr txBox="1"/>
          <p:nvPr/>
        </p:nvSpPr>
        <p:spPr>
          <a:xfrm>
            <a:off x="297712" y="5184763"/>
            <a:ext cx="6430297" cy="1200329"/>
          </a:xfrm>
          <a:prstGeom prst="rect">
            <a:avLst/>
          </a:prstGeom>
          <a:solidFill>
            <a:srgbClr val="1B2D73"/>
          </a:solidFill>
        </p:spPr>
        <p:txBody>
          <a:bodyPr wrap="square" rtlCol="0">
            <a:spAutoFit/>
          </a:bodyPr>
          <a:lstStyle/>
          <a:p>
            <a:r>
              <a:rPr lang="en-US" sz="1800" b="1" kern="1200" dirty="0">
                <a:solidFill>
                  <a:srgbClr val="FF0000"/>
                </a:solidFill>
                <a:effectLst/>
                <a:latin typeface="Poppins" panose="00000500000000000000" pitchFamily="2" charset="0"/>
                <a:ea typeface="Times New Roman" panose="02020603050405020304" pitchFamily="18" charset="0"/>
                <a:cs typeface="Times New Roman" panose="02020603050405020304" pitchFamily="18" charset="0"/>
              </a:rPr>
              <a:t>Don’t forget</a:t>
            </a:r>
            <a:r>
              <a:rPr lang="en-US" sz="1800" b="1"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 whether in NJSTART or not, </a:t>
            </a:r>
            <a:r>
              <a:rPr lang="en-US" sz="1800" b="1" u="sng"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always enter </a:t>
            </a:r>
            <a:r>
              <a:rPr lang="en-US" sz="1800" b="1" u="sng" kern="120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the SONJ </a:t>
            </a:r>
            <a:r>
              <a:rPr lang="en-US" sz="1800" b="1" u="sng"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contract number and the State of New Jersey Cooperative Purchasing System Number of “1 NJCP” on your PO </a:t>
            </a:r>
            <a:r>
              <a:rPr lang="en-US" sz="1800" b="1"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a:t>
            </a:r>
            <a:r>
              <a:rPr lang="en-US" sz="1800" b="1" u="sng"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NJAC 5:34-7.29</a:t>
            </a:r>
            <a:r>
              <a:rPr lang="en-US" sz="1800" b="1" kern="1200" dirty="0">
                <a:solidFill>
                  <a:schemeClr val="bg1"/>
                </a:solidFill>
                <a:effectLst/>
                <a:latin typeface="Poppins" panose="00000500000000000000" pitchFamily="2" charset="0"/>
                <a:ea typeface="Times New Roman" panose="02020603050405020304" pitchFamily="18" charset="0"/>
                <a:cs typeface="Times New Roman" panose="02020603050405020304" pitchFamily="18" charset="0"/>
              </a:rPr>
              <a:t>).</a:t>
            </a:r>
            <a:endParaRPr lang="en-US"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0139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225934" y="307653"/>
            <a:ext cx="11068593" cy="657343"/>
          </a:xfrm>
        </p:spPr>
        <p:txBody>
          <a:bodyPr>
            <a:normAutofit/>
          </a:bodyPr>
          <a:lstStyle/>
          <a:p>
            <a:pPr algn="ctr"/>
            <a:r>
              <a:rPr lang="en-US" sz="2800" dirty="0">
                <a:solidFill>
                  <a:srgbClr val="2C3990"/>
                </a:solidFill>
                <a:latin typeface="Poppins" panose="00000500000000000000" pitchFamily="2" charset="0"/>
                <a:cs typeface="Poppins" panose="00000500000000000000" pitchFamily="2" charset="0"/>
              </a:rPr>
              <a:t>Reviewing Contracts (Blankets) &amp; Attachments in NJSTART</a:t>
            </a:r>
            <a:endParaRPr lang="fr-CA" sz="2800" dirty="0">
              <a:solidFill>
                <a:srgbClr val="2C3990"/>
              </a:solidFill>
              <a:latin typeface="Poppins" panose="00000500000000000000" pitchFamily="2" charset="0"/>
              <a:cs typeface="Poppins" panose="00000500000000000000" pitchFamily="2" charset="0"/>
            </a:endParaRPr>
          </a:p>
        </p:txBody>
      </p:sp>
      <p:grpSp>
        <p:nvGrpSpPr>
          <p:cNvPr id="20" name="Group 19">
            <a:extLst>
              <a:ext uri="{FF2B5EF4-FFF2-40B4-BE49-F238E27FC236}">
                <a16:creationId xmlns:a16="http://schemas.microsoft.com/office/drawing/2014/main" id="{D43784A0-4460-71AB-FDBE-A19F0924CBA2}"/>
              </a:ext>
            </a:extLst>
          </p:cNvPr>
          <p:cNvGrpSpPr/>
          <p:nvPr/>
        </p:nvGrpSpPr>
        <p:grpSpPr>
          <a:xfrm>
            <a:off x="1245567" y="1172395"/>
            <a:ext cx="3875073" cy="1224629"/>
            <a:chOff x="522750" y="1576848"/>
            <a:chExt cx="5357309" cy="893261"/>
          </a:xfrm>
        </p:grpSpPr>
        <p:sp>
          <p:nvSpPr>
            <p:cNvPr id="21" name="Pentagon 39">
              <a:extLst>
                <a:ext uri="{FF2B5EF4-FFF2-40B4-BE49-F238E27FC236}">
                  <a16:creationId xmlns:a16="http://schemas.microsoft.com/office/drawing/2014/main" id="{085A885C-4839-DB91-7064-404D733580B4}"/>
                </a:ext>
              </a:extLst>
            </p:cNvPr>
            <p:cNvSpPr/>
            <p:nvPr/>
          </p:nvSpPr>
          <p:spPr>
            <a:xfrm rot="5400000">
              <a:off x="2754774" y="-655176"/>
              <a:ext cx="893261" cy="5357309"/>
            </a:xfrm>
            <a:prstGeom prst="homePlate">
              <a:avLst>
                <a:gd name="adj" fmla="val 25000"/>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900" dirty="0">
                <a:latin typeface="Poppins" panose="00000500000000000000" pitchFamily="2" charset="0"/>
                <a:cs typeface="Poppins" panose="00000500000000000000" pitchFamily="2" charset="0"/>
              </a:endParaRPr>
            </a:p>
          </p:txBody>
        </p:sp>
        <p:sp>
          <p:nvSpPr>
            <p:cNvPr id="22" name="CuadroTexto 395">
              <a:extLst>
                <a:ext uri="{FF2B5EF4-FFF2-40B4-BE49-F238E27FC236}">
                  <a16:creationId xmlns:a16="http://schemas.microsoft.com/office/drawing/2014/main" id="{2B28E8F7-7E97-23B9-A76B-7AD125AE91EF}"/>
                </a:ext>
              </a:extLst>
            </p:cNvPr>
            <p:cNvSpPr txBox="1"/>
            <p:nvPr/>
          </p:nvSpPr>
          <p:spPr>
            <a:xfrm>
              <a:off x="892607" y="1597966"/>
              <a:ext cx="4617595" cy="777496"/>
            </a:xfrm>
            <a:prstGeom prst="rect">
              <a:avLst/>
            </a:prstGeom>
            <a:noFill/>
          </p:spPr>
          <p:txBody>
            <a:bodyPr wrap="square" rtlCol="0">
              <a:spAutoFit/>
            </a:bodyPr>
            <a:lstStyle/>
            <a:p>
              <a:pPr lvl="0" algn="ctr"/>
              <a:r>
                <a:rPr lang="en-US" sz="2000" b="1" dirty="0">
                  <a:solidFill>
                    <a:schemeClr val="bg1"/>
                  </a:solidFill>
                  <a:latin typeface="Poppins" panose="00000500000000000000" pitchFamily="2" charset="0"/>
                  <a:cs typeface="Poppins" panose="00000500000000000000" pitchFamily="2" charset="0"/>
                </a:rPr>
                <a:t>There are 3 types of Cooperative Contracts available</a:t>
              </a:r>
              <a:endParaRPr lang="en-US" sz="2000" dirty="0">
                <a:solidFill>
                  <a:schemeClr val="bg1"/>
                </a:solidFill>
                <a:latin typeface="Poppins" panose="00000500000000000000" pitchFamily="2" charset="0"/>
                <a:cs typeface="Poppins" panose="00000500000000000000" pitchFamily="2" charset="0"/>
              </a:endParaRPr>
            </a:p>
          </p:txBody>
        </p:sp>
      </p:grpSp>
      <p:sp>
        <p:nvSpPr>
          <p:cNvPr id="24" name="Rectangle 56">
            <a:extLst>
              <a:ext uri="{FF2B5EF4-FFF2-40B4-BE49-F238E27FC236}">
                <a16:creationId xmlns:a16="http://schemas.microsoft.com/office/drawing/2014/main" id="{CCFC6461-0ACD-7001-481F-A129AD0E81C7}"/>
              </a:ext>
            </a:extLst>
          </p:cNvPr>
          <p:cNvSpPr/>
          <p:nvPr/>
        </p:nvSpPr>
        <p:spPr>
          <a:xfrm>
            <a:off x="6823569" y="4723758"/>
            <a:ext cx="3835599" cy="1261884"/>
          </a:xfrm>
          <a:prstGeom prst="rect">
            <a:avLst/>
          </a:prstGeom>
          <a:solidFill>
            <a:schemeClr val="accent2">
              <a:lumMod val="20000"/>
              <a:lumOff val="80000"/>
            </a:schemeClr>
          </a:solidFill>
        </p:spPr>
        <p:txBody>
          <a:bodyPr wrap="square">
            <a:spAutoFit/>
          </a:bodyPr>
          <a:lstStyle/>
          <a:p>
            <a:pPr lvl="0"/>
            <a:r>
              <a:rPr lang="en-US" sz="1600" b="1" dirty="0">
                <a:latin typeface="Poppins" panose="00000500000000000000" pitchFamily="2" charset="0"/>
                <a:cs typeface="Poppins" panose="00000500000000000000" pitchFamily="2" charset="0"/>
              </a:rPr>
              <a:t>Common docs important to you</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MOO  Method of Operations</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At-A-Glance</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Award Summary</a:t>
            </a:r>
          </a:p>
          <a:p>
            <a:pPr marL="285750" indent="-285750">
              <a:buFont typeface="Arial" panose="020B0604020202020204" pitchFamily="34" charset="0"/>
              <a:buChar char="•"/>
            </a:pPr>
            <a:endParaRPr lang="en-US" sz="1200" dirty="0">
              <a:latin typeface="Poppins" panose="00000500000000000000" pitchFamily="2" charset="0"/>
              <a:ea typeface="Lato Light" panose="020F0502020204030203" pitchFamily="34" charset="0"/>
              <a:cs typeface="Poppins" panose="00000500000000000000" pitchFamily="2" charset="0"/>
            </a:endParaRPr>
          </a:p>
        </p:txBody>
      </p:sp>
      <p:grpSp>
        <p:nvGrpSpPr>
          <p:cNvPr id="25" name="Group 24">
            <a:extLst>
              <a:ext uri="{FF2B5EF4-FFF2-40B4-BE49-F238E27FC236}">
                <a16:creationId xmlns:a16="http://schemas.microsoft.com/office/drawing/2014/main" id="{4DC7A3FF-C6D8-B8A5-8566-3F4B544616F2}"/>
              </a:ext>
            </a:extLst>
          </p:cNvPr>
          <p:cNvGrpSpPr/>
          <p:nvPr/>
        </p:nvGrpSpPr>
        <p:grpSpPr>
          <a:xfrm>
            <a:off x="6784095" y="1177376"/>
            <a:ext cx="3875073" cy="1219648"/>
            <a:chOff x="522750" y="1576848"/>
            <a:chExt cx="5357309" cy="893261"/>
          </a:xfrm>
        </p:grpSpPr>
        <p:sp>
          <p:nvSpPr>
            <p:cNvPr id="26" name="Pentagon 39">
              <a:extLst>
                <a:ext uri="{FF2B5EF4-FFF2-40B4-BE49-F238E27FC236}">
                  <a16:creationId xmlns:a16="http://schemas.microsoft.com/office/drawing/2014/main" id="{24630E0C-E98E-B62C-B88E-B76E3F800893}"/>
                </a:ext>
              </a:extLst>
            </p:cNvPr>
            <p:cNvSpPr/>
            <p:nvPr/>
          </p:nvSpPr>
          <p:spPr>
            <a:xfrm rot="5400000">
              <a:off x="2754774" y="-655176"/>
              <a:ext cx="893261" cy="5357309"/>
            </a:xfrm>
            <a:prstGeom prst="homePlate">
              <a:avLst>
                <a:gd name="adj" fmla="val 25000"/>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900" dirty="0">
                <a:latin typeface="Poppins" panose="00000500000000000000" pitchFamily="2" charset="0"/>
                <a:cs typeface="Poppins" panose="00000500000000000000" pitchFamily="2" charset="0"/>
              </a:endParaRPr>
            </a:p>
          </p:txBody>
        </p:sp>
        <p:sp>
          <p:nvSpPr>
            <p:cNvPr id="27" name="CuadroTexto 395">
              <a:extLst>
                <a:ext uri="{FF2B5EF4-FFF2-40B4-BE49-F238E27FC236}">
                  <a16:creationId xmlns:a16="http://schemas.microsoft.com/office/drawing/2014/main" id="{2DDC8CB7-2D6D-BC70-50E0-91CD6525CC46}"/>
                </a:ext>
              </a:extLst>
            </p:cNvPr>
            <p:cNvSpPr txBox="1"/>
            <p:nvPr/>
          </p:nvSpPr>
          <p:spPr>
            <a:xfrm>
              <a:off x="892607" y="1597966"/>
              <a:ext cx="4617595" cy="689087"/>
            </a:xfrm>
            <a:prstGeom prst="rect">
              <a:avLst/>
            </a:prstGeom>
            <a:noFill/>
          </p:spPr>
          <p:txBody>
            <a:bodyPr wrap="square" rtlCol="0">
              <a:spAutoFit/>
            </a:bodyPr>
            <a:lstStyle/>
            <a:p>
              <a:pPr lvl="0" algn="ctr"/>
              <a:r>
                <a:rPr lang="en-US" sz="1600" b="1" dirty="0">
                  <a:solidFill>
                    <a:schemeClr val="bg1"/>
                  </a:solidFill>
                  <a:latin typeface="Poppins" panose="00000500000000000000" pitchFamily="2" charset="0"/>
                  <a:cs typeface="Poppins" panose="00000500000000000000" pitchFamily="2" charset="0"/>
                </a:rPr>
                <a:t>Typical Attachments Tab Contents, use in conjunction with the Items Tab </a:t>
              </a:r>
              <a:endParaRPr lang="en-US" sz="1600" dirty="0">
                <a:solidFill>
                  <a:schemeClr val="bg1"/>
                </a:solidFill>
                <a:latin typeface="Poppins" panose="00000500000000000000" pitchFamily="2" charset="0"/>
                <a:cs typeface="Poppins" panose="00000500000000000000" pitchFamily="2" charset="0"/>
              </a:endParaRPr>
            </a:p>
          </p:txBody>
        </p:sp>
      </p:grpSp>
      <p:sp>
        <p:nvSpPr>
          <p:cNvPr id="2" name="Flowchart: Connector 1">
            <a:extLst>
              <a:ext uri="{FF2B5EF4-FFF2-40B4-BE49-F238E27FC236}">
                <a16:creationId xmlns:a16="http://schemas.microsoft.com/office/drawing/2014/main" id="{CF5AE845-E86A-D47C-96F5-CE1A2C06A3DA}"/>
              </a:ext>
            </a:extLst>
          </p:cNvPr>
          <p:cNvSpPr/>
          <p:nvPr/>
        </p:nvSpPr>
        <p:spPr>
          <a:xfrm>
            <a:off x="884044" y="2621026"/>
            <a:ext cx="444137" cy="40267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Poppins SemiBold" panose="00000700000000000000" pitchFamily="2" charset="0"/>
                <a:cs typeface="Poppins SemiBold" panose="00000700000000000000" pitchFamily="2" charset="0"/>
              </a:rPr>
              <a:t>T</a:t>
            </a:r>
            <a:endParaRPr lang="fr-CA" dirty="0">
              <a:latin typeface="Poppins SemiBold" panose="000007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ABA2C3A2-914E-5E95-814C-CECAAAE37E79}"/>
              </a:ext>
            </a:extLst>
          </p:cNvPr>
          <p:cNvSpPr txBox="1"/>
          <p:nvPr/>
        </p:nvSpPr>
        <p:spPr>
          <a:xfrm>
            <a:off x="1552568" y="2458485"/>
            <a:ext cx="3568072" cy="923330"/>
          </a:xfrm>
          <a:prstGeom prst="rect">
            <a:avLst/>
          </a:prstGeom>
          <a:solidFill>
            <a:schemeClr val="accent1">
              <a:lumMod val="20000"/>
              <a:lumOff val="80000"/>
            </a:schemeClr>
          </a:solidFill>
        </p:spPr>
        <p:txBody>
          <a:bodyPr wrap="square" rtlCol="0">
            <a:spAutoFit/>
          </a:bodyPr>
          <a:lstStyle/>
          <a:p>
            <a:r>
              <a:rPr lang="en-US" sz="1800" dirty="0">
                <a:latin typeface="Poppins" panose="00000500000000000000" pitchFamily="2" charset="0"/>
                <a:cs typeface="Poppins" panose="00000500000000000000" pitchFamily="2" charset="0"/>
              </a:rPr>
              <a:t>A State contract established through an advertised solicitation by DPP</a:t>
            </a:r>
          </a:p>
        </p:txBody>
      </p:sp>
      <p:sp>
        <p:nvSpPr>
          <p:cNvPr id="6" name="Flowchart: Connector 5">
            <a:extLst>
              <a:ext uri="{FF2B5EF4-FFF2-40B4-BE49-F238E27FC236}">
                <a16:creationId xmlns:a16="http://schemas.microsoft.com/office/drawing/2014/main" id="{0ADC69FB-D0AA-0B2A-21E7-CF857C166D8B}"/>
              </a:ext>
            </a:extLst>
          </p:cNvPr>
          <p:cNvSpPr/>
          <p:nvPr/>
        </p:nvSpPr>
        <p:spPr>
          <a:xfrm>
            <a:off x="881842" y="3727059"/>
            <a:ext cx="444137" cy="402671"/>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latin typeface="Poppins SemiBold" panose="00000700000000000000" pitchFamily="2" charset="0"/>
                <a:cs typeface="Poppins SemiBold" panose="00000700000000000000" pitchFamily="2" charset="0"/>
              </a:rPr>
              <a:t>G</a:t>
            </a:r>
            <a:endParaRPr lang="fr-CA" dirty="0">
              <a:latin typeface="Poppins SemiBold" panose="000007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FDA27844-EA0C-1A0B-5EDC-5C319E439952}"/>
              </a:ext>
            </a:extLst>
          </p:cNvPr>
          <p:cNvSpPr txBox="1"/>
          <p:nvPr/>
        </p:nvSpPr>
        <p:spPr>
          <a:xfrm>
            <a:off x="1552568" y="3591121"/>
            <a:ext cx="3568072" cy="923330"/>
          </a:xfrm>
          <a:prstGeom prst="rect">
            <a:avLst/>
          </a:prstGeom>
          <a:solidFill>
            <a:schemeClr val="accent6">
              <a:lumMod val="20000"/>
              <a:lumOff val="80000"/>
            </a:schemeClr>
          </a:solidFill>
        </p:spPr>
        <p:txBody>
          <a:bodyPr wrap="square" rtlCol="0">
            <a:spAutoFit/>
          </a:bodyPr>
          <a:lstStyle/>
          <a:p>
            <a:r>
              <a:rPr lang="en-US" dirty="0">
                <a:latin typeface="Poppins" panose="00000500000000000000" pitchFamily="2" charset="0"/>
                <a:cs typeface="Poppins" panose="00000500000000000000" pitchFamily="2" charset="0"/>
              </a:rPr>
              <a:t>A State contract established based on Federally-Based Contracts</a:t>
            </a:r>
            <a:endParaRPr lang="en-US" sz="1800" dirty="0">
              <a:latin typeface="Poppins" panose="00000500000000000000" pitchFamily="2" charset="0"/>
              <a:cs typeface="Poppins" panose="00000500000000000000" pitchFamily="2" charset="0"/>
            </a:endParaRPr>
          </a:p>
        </p:txBody>
      </p:sp>
      <p:sp>
        <p:nvSpPr>
          <p:cNvPr id="8" name="Flowchart: Connector 7">
            <a:extLst>
              <a:ext uri="{FF2B5EF4-FFF2-40B4-BE49-F238E27FC236}">
                <a16:creationId xmlns:a16="http://schemas.microsoft.com/office/drawing/2014/main" id="{EB03DC2C-F90B-183F-0A8A-C7BFCDED4DF5}"/>
              </a:ext>
            </a:extLst>
          </p:cNvPr>
          <p:cNvSpPr/>
          <p:nvPr/>
        </p:nvSpPr>
        <p:spPr>
          <a:xfrm>
            <a:off x="881842" y="4956497"/>
            <a:ext cx="444137" cy="39820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bg1"/>
                </a:solidFill>
                <a:latin typeface="Poppins SemiBold" panose="00000700000000000000" pitchFamily="2" charset="0"/>
                <a:cs typeface="Poppins SemiBold" panose="00000700000000000000" pitchFamily="2" charset="0"/>
              </a:rPr>
              <a:t>M</a:t>
            </a:r>
            <a:endParaRPr lang="fr-CA" dirty="0">
              <a:solidFill>
                <a:schemeClr val="bg1"/>
              </a:solidFill>
              <a:latin typeface="Poppins SemiBold" panose="00000700000000000000" pitchFamily="2" charset="0"/>
              <a:cs typeface="Poppins SemiBold" panose="00000700000000000000" pitchFamily="2" charset="0"/>
            </a:endParaRPr>
          </a:p>
        </p:txBody>
      </p:sp>
      <p:sp>
        <p:nvSpPr>
          <p:cNvPr id="9" name="TextBox 8">
            <a:extLst>
              <a:ext uri="{FF2B5EF4-FFF2-40B4-BE49-F238E27FC236}">
                <a16:creationId xmlns:a16="http://schemas.microsoft.com/office/drawing/2014/main" id="{D7B6D9AE-AC63-6426-A8D0-A541CF6C4109}"/>
              </a:ext>
            </a:extLst>
          </p:cNvPr>
          <p:cNvSpPr txBox="1"/>
          <p:nvPr/>
        </p:nvSpPr>
        <p:spPr>
          <a:xfrm>
            <a:off x="1552568" y="4723758"/>
            <a:ext cx="3568072" cy="923330"/>
          </a:xfrm>
          <a:prstGeom prst="rect">
            <a:avLst/>
          </a:prstGeom>
          <a:solidFill>
            <a:schemeClr val="accent2">
              <a:lumMod val="20000"/>
              <a:lumOff val="80000"/>
            </a:schemeClr>
          </a:solidFill>
        </p:spPr>
        <p:txBody>
          <a:bodyPr wrap="square" rtlCol="0">
            <a:spAutoFit/>
          </a:bodyPr>
          <a:lstStyle/>
          <a:p>
            <a:r>
              <a:rPr lang="en-US" sz="1800" dirty="0">
                <a:latin typeface="Poppins" panose="00000500000000000000" pitchFamily="2" charset="0"/>
                <a:cs typeface="Poppins" panose="00000500000000000000" pitchFamily="2" charset="0"/>
              </a:rPr>
              <a:t>A State contract established by joining an existing Cooperative Agreement</a:t>
            </a:r>
          </a:p>
        </p:txBody>
      </p:sp>
      <p:sp>
        <p:nvSpPr>
          <p:cNvPr id="10" name="TextBox 9">
            <a:extLst>
              <a:ext uri="{FF2B5EF4-FFF2-40B4-BE49-F238E27FC236}">
                <a16:creationId xmlns:a16="http://schemas.microsoft.com/office/drawing/2014/main" id="{4AFFA5F4-4B25-F62B-3BFD-A1C64275593C}"/>
              </a:ext>
            </a:extLst>
          </p:cNvPr>
          <p:cNvSpPr txBox="1"/>
          <p:nvPr/>
        </p:nvSpPr>
        <p:spPr>
          <a:xfrm>
            <a:off x="6803833" y="2458485"/>
            <a:ext cx="3835599" cy="1077218"/>
          </a:xfrm>
          <a:prstGeom prst="rect">
            <a:avLst/>
          </a:prstGeom>
          <a:solidFill>
            <a:schemeClr val="accent2">
              <a:lumMod val="20000"/>
              <a:lumOff val="80000"/>
            </a:schemeClr>
          </a:solidFill>
        </p:spPr>
        <p:txBody>
          <a:bodyPr wrap="square" rtlCol="0">
            <a:spAutoFit/>
          </a:bodyPr>
          <a:lstStyle/>
          <a:p>
            <a:pPr lvl="0"/>
            <a:r>
              <a:rPr lang="en-US" sz="1600" b="1" dirty="0">
                <a:latin typeface="Poppins" panose="00000500000000000000" pitchFamily="2" charset="0"/>
                <a:cs typeface="Poppins" panose="00000500000000000000" pitchFamily="2" charset="0"/>
              </a:rPr>
              <a:t>For State Managed Contracts</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Final Bid Solicitation </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Sections 1/2/3/4/5 usually most helpful</a:t>
            </a:r>
          </a:p>
        </p:txBody>
      </p:sp>
      <p:sp>
        <p:nvSpPr>
          <p:cNvPr id="12" name="TextBox 11">
            <a:extLst>
              <a:ext uri="{FF2B5EF4-FFF2-40B4-BE49-F238E27FC236}">
                <a16:creationId xmlns:a16="http://schemas.microsoft.com/office/drawing/2014/main" id="{182E4B15-384F-AA22-E3F3-8B2821E5EF73}"/>
              </a:ext>
            </a:extLst>
          </p:cNvPr>
          <p:cNvSpPr txBox="1"/>
          <p:nvPr/>
        </p:nvSpPr>
        <p:spPr>
          <a:xfrm>
            <a:off x="6803834" y="3714232"/>
            <a:ext cx="3875072" cy="830997"/>
          </a:xfrm>
          <a:prstGeom prst="rect">
            <a:avLst/>
          </a:prstGeom>
          <a:solidFill>
            <a:schemeClr val="accent2">
              <a:lumMod val="20000"/>
              <a:lumOff val="80000"/>
            </a:schemeClr>
          </a:solidFill>
        </p:spPr>
        <p:txBody>
          <a:bodyPr wrap="square">
            <a:spAutoFit/>
          </a:bodyPr>
          <a:lstStyle/>
          <a:p>
            <a:pPr lvl="0"/>
            <a:r>
              <a:rPr lang="en-US" sz="1600" b="1" dirty="0">
                <a:latin typeface="Poppins" panose="00000500000000000000" pitchFamily="2" charset="0"/>
                <a:cs typeface="Poppins" panose="00000500000000000000" pitchFamily="2" charset="0"/>
              </a:rPr>
              <a:t>For National Cooperatives </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Master Agreement</a:t>
            </a:r>
          </a:p>
          <a:p>
            <a:pPr marL="285750" lvl="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Participating Addendum</a:t>
            </a:r>
          </a:p>
        </p:txBody>
      </p:sp>
      <p:pic>
        <p:nvPicPr>
          <p:cNvPr id="11" name="Picture 10" descr="Logo&#10;&#10;Description automatically generated">
            <a:extLst>
              <a:ext uri="{FF2B5EF4-FFF2-40B4-BE49-F238E27FC236}">
                <a16:creationId xmlns:a16="http://schemas.microsoft.com/office/drawing/2014/main" id="{11D6CFBD-95D5-C5E0-E2BB-D5028B97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980" y="6164171"/>
            <a:ext cx="2336800" cy="623147"/>
          </a:xfrm>
          <a:prstGeom prst="rect">
            <a:avLst/>
          </a:prstGeom>
        </p:spPr>
      </p:pic>
    </p:spTree>
    <p:extLst>
      <p:ext uri="{BB962C8B-B14F-4D97-AF65-F5344CB8AC3E}">
        <p14:creationId xmlns:p14="http://schemas.microsoft.com/office/powerpoint/2010/main" val="2395207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4D3402-AD20-108B-0E2B-0919031E8F0C}"/>
              </a:ext>
            </a:extLst>
          </p:cNvPr>
          <p:cNvSpPr txBox="1">
            <a:spLocks/>
          </p:cNvSpPr>
          <p:nvPr/>
        </p:nvSpPr>
        <p:spPr>
          <a:xfrm>
            <a:off x="10757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A" sz="2800" b="1" dirty="0">
              <a:solidFill>
                <a:srgbClr val="099244"/>
              </a:solidFill>
              <a:latin typeface="Poppins SemiBold" panose="00000700000000000000" pitchFamily="2" charset="0"/>
              <a:cs typeface="Poppins SemiBold" panose="00000700000000000000" pitchFamily="2" charset="0"/>
            </a:endParaRPr>
          </a:p>
        </p:txBody>
      </p:sp>
      <p:sp>
        <p:nvSpPr>
          <p:cNvPr id="13" name="Title 12">
            <a:extLst>
              <a:ext uri="{FF2B5EF4-FFF2-40B4-BE49-F238E27FC236}">
                <a16:creationId xmlns:a16="http://schemas.microsoft.com/office/drawing/2014/main" id="{EF90D3EC-9671-6D92-B395-F7E5CBE86E3C}"/>
              </a:ext>
            </a:extLst>
          </p:cNvPr>
          <p:cNvSpPr>
            <a:spLocks noGrp="1"/>
          </p:cNvSpPr>
          <p:nvPr>
            <p:ph type="title"/>
          </p:nvPr>
        </p:nvSpPr>
        <p:spPr>
          <a:xfrm>
            <a:off x="194854" y="31680"/>
            <a:ext cx="11802292" cy="560439"/>
          </a:xfrm>
        </p:spPr>
        <p:txBody>
          <a:bodyPr>
            <a:normAutofit/>
          </a:bodyPr>
          <a:lstStyle/>
          <a:p>
            <a:pPr marL="0" marR="0">
              <a:lnSpc>
                <a:spcPct val="107000"/>
              </a:lnSpc>
              <a:spcBef>
                <a:spcPts val="0"/>
              </a:spcBef>
              <a:spcAft>
                <a:spcPts val="800"/>
              </a:spcAft>
            </a:pPr>
            <a:r>
              <a:rPr lang="en-US" sz="2200" b="1" dirty="0">
                <a:solidFill>
                  <a:srgbClr val="2C3990"/>
                </a:solidFill>
                <a:latin typeface="Poppins" panose="00000500000000000000" pitchFamily="2" charset="0"/>
                <a:cs typeface="Poppins" panose="00000500000000000000" pitchFamily="2" charset="0"/>
              </a:rPr>
              <a:t>Suggested Best Practices for utilizing NJ State Cooperative Purchasing Contracts </a:t>
            </a:r>
          </a:p>
        </p:txBody>
      </p:sp>
      <p:sp>
        <p:nvSpPr>
          <p:cNvPr id="3" name="TextBox 2">
            <a:extLst>
              <a:ext uri="{FF2B5EF4-FFF2-40B4-BE49-F238E27FC236}">
                <a16:creationId xmlns:a16="http://schemas.microsoft.com/office/drawing/2014/main" id="{4CE41207-08C4-6DD1-AEE9-4891D95D472A}"/>
              </a:ext>
            </a:extLst>
          </p:cNvPr>
          <p:cNvSpPr txBox="1"/>
          <p:nvPr/>
        </p:nvSpPr>
        <p:spPr>
          <a:xfrm>
            <a:off x="107576" y="592119"/>
            <a:ext cx="11909868" cy="6030497"/>
          </a:xfrm>
          <a:prstGeom prst="rect">
            <a:avLst/>
          </a:prstGeom>
          <a:noFill/>
        </p:spPr>
        <p:txBody>
          <a:bodyPr wrap="square" lIns="91440" tIns="45720" rIns="91440" bIns="45720" anchor="t">
            <a:spAutoFit/>
          </a:bodyPr>
          <a:lstStyle/>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Validate that a contract is “Active and Purchasable.”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In NJSTART the contract shows in “Sent” status and the expiration date is future date (example 01/10/2025).</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Make sure every vendor quote has the following:</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SONJ Contract Number</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Recommend requesting exact detail from State approved price list or Items Tab when data available.</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Review the Items and Attachments tabs to make sure that pricing is the most recent pricing.</a:t>
            </a:r>
          </a:p>
          <a:p>
            <a:pPr marL="1600200" marR="0" lvl="3" indent="-228600">
              <a:lnSpc>
                <a:spcPct val="107000"/>
              </a:lnSpc>
              <a:spcBef>
                <a:spcPts val="0"/>
              </a:spcBef>
              <a:spcAft>
                <a:spcPts val="0"/>
              </a:spcAft>
              <a:buFont typeface="+mj-lt"/>
              <a:buAutoNum type="arabicPeriod"/>
            </a:pPr>
            <a:r>
              <a:rPr lang="en-US" sz="1200" dirty="0">
                <a:effectLst/>
                <a:latin typeface="Poppins" panose="00000500000000000000" pitchFamily="2" charset="0"/>
                <a:ea typeface="Calibri" panose="020F0502020204030204" pitchFamily="34" charset="0"/>
                <a:cs typeface="Poppins" panose="00000500000000000000" pitchFamily="2" charset="0"/>
              </a:rPr>
              <a:t>Even if the vendor tells you provided pricing is current, it cannot be used if it is not approved by the State and in NJSTART)</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Validate that the items you want to purchase are the EXACT make/model/part/etc.. that is on the contract item list or price list.</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Vendor tab for vendor information:</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Review the Distributor sub tab to validate any (reseller/distributor/fulfillment partner)</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If a company is not listed, it cannot be used</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MBPO/contract Items tab for contract award and other clarifying information </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following documents found on the Attachments Tab </a:t>
            </a:r>
          </a:p>
          <a:p>
            <a:pPr marL="742950" lvl="1" indent="-285750">
              <a:lnSpc>
                <a:spcPct val="107000"/>
              </a:lnSpc>
              <a:buFont typeface="Arial" panose="020B0604020202020204" pitchFamily="34" charset="0"/>
              <a:buChar char="•"/>
            </a:pPr>
            <a:r>
              <a:rPr lang="en-US" sz="1200" i="1" dirty="0">
                <a:latin typeface="Poppins" panose="00000500000000000000" pitchFamily="2" charset="0"/>
                <a:ea typeface="Calibri" panose="020F0502020204030204" pitchFamily="34" charset="0"/>
                <a:cs typeface="Poppins" panose="00000500000000000000" pitchFamily="2" charset="0"/>
              </a:rPr>
              <a:t>Note, these best practices are meant to provide general guidance. Not every document will be present on every contract</a:t>
            </a:r>
          </a:p>
          <a:p>
            <a:pPr marL="742950" lvl="1" indent="-285750">
              <a:lnSpc>
                <a:spcPct val="107000"/>
              </a:lnSpc>
              <a:buFont typeface="Arial" panose="020B0604020202020204" pitchFamily="34" charset="0"/>
              <a:buChar char="•"/>
            </a:pPr>
            <a:r>
              <a:rPr lang="en-US" sz="1200" i="1" dirty="0">
                <a:latin typeface="Poppins" panose="00000500000000000000" pitchFamily="2" charset="0"/>
                <a:ea typeface="Calibri" panose="020F0502020204030204" pitchFamily="34" charset="0"/>
                <a:cs typeface="Poppins" panose="00000500000000000000" pitchFamily="2" charset="0"/>
              </a:rPr>
              <a:t>Always follow the outlined procedures and if you are uncertain of any legal requirements, consult your legal counsel</a:t>
            </a:r>
            <a:endParaRPr lang="en-US" sz="1200" i="1" dirty="0">
              <a:effectLst/>
              <a:latin typeface="Poppins" panose="00000500000000000000" pitchFamily="2" charset="0"/>
              <a:ea typeface="Calibri" panose="020F0502020204030204" pitchFamily="34" charset="0"/>
              <a:cs typeface="Poppins" panose="00000500000000000000" pitchFamily="2" charset="0"/>
            </a:endParaRPr>
          </a:p>
          <a:p>
            <a:pPr marL="800100" lvl="1" indent="-342900">
              <a:lnSpc>
                <a:spcPct val="107000"/>
              </a:lnSpc>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Final Bid Solicitation</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Sometimes referred to Bid Solicitation, RFP, or Revised Bid Solicitation</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For National Cooperative Contracts review Participating Addendum</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For GSA contracts, review RFQ if available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Method Of Operations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At a Glance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Award Summary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Price List</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Every contract will have some combination of these documents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Understand how to use the contract and quote requirements </a:t>
            </a:r>
          </a:p>
          <a:p>
            <a:pPr marL="1200150" lvl="2" indent="-285750">
              <a:lnSpc>
                <a:spcPct val="107000"/>
              </a:lnSpc>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This is critical with multi-vendor awards </a:t>
            </a:r>
          </a:p>
          <a:p>
            <a:pPr marL="342900" indent="-342900">
              <a:lnSpc>
                <a:spcPct val="107000"/>
              </a:lnSpc>
              <a:buFont typeface="+mj-lt"/>
              <a:buAutoNum type="arabicParenR"/>
            </a:pPr>
            <a:r>
              <a:rPr lang="en-US" sz="1200" b="1" dirty="0">
                <a:effectLst/>
                <a:latin typeface="Poppins" panose="00000500000000000000" pitchFamily="2" charset="0"/>
                <a:ea typeface="Calibri"/>
                <a:cs typeface="Poppins" panose="00000500000000000000" pitchFamily="2" charset="0"/>
              </a:rPr>
              <a:t>Associated </a:t>
            </a:r>
            <a:r>
              <a:rPr lang="en-US" sz="1200" b="1" dirty="0">
                <a:latin typeface="Poppins" panose="00000500000000000000" pitchFamily="2" charset="0"/>
                <a:ea typeface="Calibri"/>
                <a:cs typeface="Poppins" panose="00000500000000000000" pitchFamily="2" charset="0"/>
              </a:rPr>
              <a:t>items </a:t>
            </a:r>
            <a:r>
              <a:rPr lang="en-US" sz="1200" b="1" dirty="0">
                <a:effectLst/>
                <a:latin typeface="Poppins" panose="00000500000000000000" pitchFamily="2" charset="0"/>
                <a:ea typeface="Calibri"/>
                <a:cs typeface="Poppins" panose="00000500000000000000" pitchFamily="2" charset="0"/>
              </a:rPr>
              <a:t>that are NOT on State contract should have a separate quote </a:t>
            </a:r>
            <a:r>
              <a:rPr lang="en-US" sz="1200" b="1" dirty="0">
                <a:latin typeface="Poppins" panose="00000500000000000000" pitchFamily="2" charset="0"/>
                <a:ea typeface="Calibri"/>
                <a:cs typeface="Poppins" panose="00000500000000000000" pitchFamily="2" charset="0"/>
              </a:rPr>
              <a:t>and/or</a:t>
            </a:r>
            <a:r>
              <a:rPr lang="en-US" sz="1200" b="1" dirty="0">
                <a:effectLst/>
                <a:latin typeface="Poppins" panose="00000500000000000000" pitchFamily="2" charset="0"/>
                <a:ea typeface="Calibri"/>
                <a:cs typeface="Poppins" panose="00000500000000000000" pitchFamily="2" charset="0"/>
              </a:rPr>
              <a:t> a separate purchase order.</a:t>
            </a:r>
            <a:r>
              <a:rPr lang="en-US" sz="1200" b="1" dirty="0">
                <a:latin typeface="Poppins" panose="00000500000000000000" pitchFamily="2" charset="0"/>
                <a:ea typeface="Calibri"/>
                <a:cs typeface="Poppins" panose="00000500000000000000" pitchFamily="2" charset="0"/>
              </a:rPr>
              <a:t> </a:t>
            </a:r>
            <a:endParaRPr lang="en-US" sz="1200" b="1"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Every purchase order </a:t>
            </a:r>
            <a:r>
              <a:rPr lang="en-US" sz="1200" b="1" dirty="0">
                <a:latin typeface="Poppins" panose="00000500000000000000" pitchFamily="2" charset="0"/>
                <a:ea typeface="Calibri" panose="020F0502020204030204" pitchFamily="34" charset="0"/>
                <a:cs typeface="Poppins" panose="00000500000000000000" pitchFamily="2" charset="0"/>
              </a:rPr>
              <a:t>must</a:t>
            </a:r>
            <a:r>
              <a:rPr lang="en-US" sz="1200" b="1" dirty="0">
                <a:effectLst/>
                <a:latin typeface="Poppins" panose="00000500000000000000" pitchFamily="2" charset="0"/>
                <a:ea typeface="Calibri" panose="020F0502020204030204" pitchFamily="34" charset="0"/>
                <a:cs typeface="Poppins" panose="00000500000000000000" pitchFamily="2" charset="0"/>
              </a:rPr>
              <a:t> include: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NJ Cooperative Purchasing System Number “NJAC 5:34-7.29”</a:t>
            </a:r>
          </a:p>
          <a:p>
            <a:pPr marL="742950" marR="0" lvl="1" indent="-285750">
              <a:lnSpc>
                <a:spcPct val="107000"/>
              </a:lnSpc>
              <a:spcBef>
                <a:spcPts val="0"/>
              </a:spcBef>
              <a:spcAft>
                <a:spcPts val="80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SONJ Contract Number (</a:t>
            </a:r>
            <a:r>
              <a:rPr lang="en-US" sz="1200" u="sng" dirty="0">
                <a:effectLst/>
                <a:latin typeface="Poppins" panose="00000500000000000000" pitchFamily="2" charset="0"/>
                <a:ea typeface="Calibri" panose="020F0502020204030204" pitchFamily="34" charset="0"/>
                <a:cs typeface="Poppins" panose="00000500000000000000" pitchFamily="2" charset="0"/>
              </a:rPr>
              <a:t>must be on all vendor quotes you receive</a:t>
            </a:r>
            <a:r>
              <a:rPr lang="en-US" sz="1300" dirty="0">
                <a:effectLst/>
                <a:latin typeface="Poppins" panose="00000500000000000000" pitchFamily="2" charset="0"/>
                <a:ea typeface="Calibri" panose="020F0502020204030204" pitchFamily="34" charset="0"/>
                <a:cs typeface="Poppins" panose="00000500000000000000" pitchFamily="2" charset="0"/>
              </a:rPr>
              <a:t>) </a:t>
            </a:r>
          </a:p>
        </p:txBody>
      </p:sp>
      <p:sp>
        <p:nvSpPr>
          <p:cNvPr id="2" name="Wave 1">
            <a:extLst>
              <a:ext uri="{FF2B5EF4-FFF2-40B4-BE49-F238E27FC236}">
                <a16:creationId xmlns:a16="http://schemas.microsoft.com/office/drawing/2014/main" id="{BD2311E9-A5A2-D9EA-B87D-D4B3F293E123}"/>
              </a:ext>
            </a:extLst>
          </p:cNvPr>
          <p:cNvSpPr/>
          <p:nvPr/>
        </p:nvSpPr>
        <p:spPr>
          <a:xfrm>
            <a:off x="8682273" y="3567065"/>
            <a:ext cx="3314873" cy="2498756"/>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kern="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REMEMBER TO ALWAYS FOLLOW YOUR LOCAL PUBLIC PURCHASING GUIDELINES!</a:t>
            </a:r>
            <a:endPar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1963666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839788" y="457200"/>
            <a:ext cx="8718280" cy="531812"/>
          </a:xfrm>
        </p:spPr>
        <p:txBody>
          <a:bodyPr>
            <a:noAutofit/>
          </a:bodyPr>
          <a:lstStyle/>
          <a:p>
            <a:pPr algn="ctr"/>
            <a:r>
              <a:rPr lang="en-US" sz="2800" b="1" dirty="0">
                <a:solidFill>
                  <a:srgbClr val="2C3990"/>
                </a:solidFill>
                <a:latin typeface="Poppins SemiBold" panose="00000700000000000000" pitchFamily="2" charset="0"/>
                <a:cs typeface="Poppins SemiBold" panose="00000700000000000000" pitchFamily="2" charset="0"/>
              </a:rPr>
              <a:t>Let's Take a Look Together!</a:t>
            </a:r>
            <a:endParaRPr lang="en-US" sz="2800" dirty="0">
              <a:solidFill>
                <a:srgbClr val="2C3990"/>
              </a:solidFill>
              <a:latin typeface="Poppins SemiBold" panose="00000700000000000000" pitchFamily="2" charset="0"/>
              <a:cs typeface="Poppins SemiBold" panose="00000700000000000000" pitchFamily="2" charset="0"/>
            </a:endParaRPr>
          </a:p>
        </p:txBody>
      </p:sp>
      <p:sp>
        <p:nvSpPr>
          <p:cNvPr id="5" name="Picture Placeholder 4">
            <a:extLst>
              <a:ext uri="{FF2B5EF4-FFF2-40B4-BE49-F238E27FC236}">
                <a16:creationId xmlns:a16="http://schemas.microsoft.com/office/drawing/2014/main" id="{27C9D7E0-7A48-A1FC-1A95-E0C08B5ED5DF}"/>
              </a:ext>
            </a:extLst>
          </p:cNvPr>
          <p:cNvSpPr>
            <a:spLocks noGrp="1"/>
          </p:cNvSpPr>
          <p:nvPr>
            <p:ph type="pic" idx="1"/>
          </p:nvPr>
        </p:nvSpPr>
        <p:spPr>
          <a:xfrm>
            <a:off x="3265714" y="1319842"/>
            <a:ext cx="8405825" cy="4549146"/>
          </a:xfrm>
        </p:spPr>
        <p:txBody>
          <a:bodyPr>
            <a:normAutofit lnSpcReduction="10000"/>
          </a:bodyPr>
          <a:lstStyle/>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Be sure to login to </a:t>
            </a:r>
            <a:r>
              <a:rPr lang="en-CA" sz="1800" dirty="0">
                <a:latin typeface="Poppins" panose="00000500000000000000" pitchFamily="2" charset="0"/>
                <a:cs typeface="Poppins" panose="00000500000000000000" pitchFamily="2" charset="0"/>
                <a:hlinkClick r:id="rId3"/>
              </a:rPr>
              <a:t>https://www.njstart.gov</a:t>
            </a:r>
            <a:r>
              <a:rPr lang="en-CA" sz="1800" dirty="0">
                <a:latin typeface="Poppins" panose="00000500000000000000" pitchFamily="2" charset="0"/>
                <a:cs typeface="Poppins" panose="00000500000000000000" pitchFamily="2" charset="0"/>
              </a:rPr>
              <a:t>  to get the best search experience</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Use the Advanced Search feature to filter for cooperative contracts </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Remember, in NJSTART contracts are called blankets!</a:t>
            </a:r>
          </a:p>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Take advantage of viewing contracts with easy-to-use punch outs</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The Items and Attachments Tabs have the most information needed to learn about the contract </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Monitor DPP’s website for important updates: </a:t>
            </a:r>
            <a:r>
              <a:rPr lang="en-US" sz="1800" dirty="0">
                <a:latin typeface="Poppins" panose="00000500000000000000" pitchFamily="2" charset="0"/>
                <a:cs typeface="Poppins" panose="00000500000000000000" pitchFamily="2" charset="0"/>
                <a:hlinkClick r:id="rId4"/>
              </a:rPr>
              <a:t>https://www.state.nj.us/treasury/purchase/</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Monitor the NJSTART Info page for resources and contract guides: </a:t>
            </a:r>
            <a:r>
              <a:rPr lang="en-US" sz="1800" dirty="0">
                <a:latin typeface="Poppins" panose="00000500000000000000" pitchFamily="2" charset="0"/>
                <a:cs typeface="Poppins" panose="00000500000000000000" pitchFamily="2" charset="0"/>
                <a:hlinkClick r:id="rId5"/>
              </a:rPr>
              <a:t>https://www.njstart.info</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effectLst/>
                <a:latin typeface="Poppins" panose="00000500000000000000" pitchFamily="2" charset="0"/>
                <a:ea typeface="Aptos" panose="020B0004020202020204" pitchFamily="34" charset="0"/>
                <a:cs typeface="Poppins" panose="00000500000000000000" pitchFamily="2" charset="0"/>
              </a:rPr>
              <a:t>Non-State Agency Users with log in credentials to the NJSTART system are NOT able to reset their passwords themselves.  If you need your password reset, please contact </a:t>
            </a:r>
            <a:r>
              <a:rPr lang="en-US" sz="1800" u="sng" dirty="0">
                <a:solidFill>
                  <a:srgbClr val="0563C1"/>
                </a:solidFill>
                <a:effectLst/>
                <a:latin typeface="Poppins" panose="00000500000000000000" pitchFamily="2" charset="0"/>
                <a:ea typeface="Aptos" panose="020B0004020202020204" pitchFamily="34" charset="0"/>
                <a:cs typeface="Poppins" panose="00000500000000000000" pitchFamily="2" charset="0"/>
                <a:hlinkClick r:id="rId6"/>
              </a:rPr>
              <a:t>coop-njstart@mdfcommerce.com</a:t>
            </a:r>
            <a:r>
              <a:rPr lang="en-US" sz="1800" dirty="0">
                <a:effectLst/>
                <a:latin typeface="Poppins" panose="00000500000000000000" pitchFamily="2" charset="0"/>
                <a:ea typeface="Aptos" panose="020B0004020202020204" pitchFamily="34" charset="0"/>
                <a:cs typeface="Poppins" panose="00000500000000000000" pitchFamily="2" charset="0"/>
              </a:rPr>
              <a:t> and your password will be reset, and a new temporary password will be generated.</a:t>
            </a:r>
          </a:p>
          <a:p>
            <a:endParaRPr lang="en-US" sz="1600" dirty="0">
              <a:latin typeface="Poppins" panose="00000500000000000000" pitchFamily="2" charset="0"/>
              <a:cs typeface="Poppins" panose="00000500000000000000" pitchFamily="2" charset="0"/>
            </a:endParaRPr>
          </a:p>
          <a:p>
            <a:endParaRPr lang="en-US" dirty="0"/>
          </a:p>
        </p:txBody>
      </p:sp>
      <p:sp>
        <p:nvSpPr>
          <p:cNvPr id="6" name="Text Placeholder 5">
            <a:extLst>
              <a:ext uri="{FF2B5EF4-FFF2-40B4-BE49-F238E27FC236}">
                <a16:creationId xmlns:a16="http://schemas.microsoft.com/office/drawing/2014/main" id="{A712D49B-473C-FC1A-6A8D-F28342313F89}"/>
              </a:ext>
            </a:extLst>
          </p:cNvPr>
          <p:cNvSpPr>
            <a:spLocks noGrp="1"/>
          </p:cNvSpPr>
          <p:nvPr>
            <p:ph type="body" sz="half" idx="2"/>
          </p:nvPr>
        </p:nvSpPr>
        <p:spPr>
          <a:xfrm>
            <a:off x="839789" y="1319842"/>
            <a:ext cx="2425926" cy="4549146"/>
          </a:xfrm>
          <a:solidFill>
            <a:srgbClr val="1B2D73"/>
          </a:solidFill>
        </p:spPr>
        <p:txBody>
          <a:bodyPr>
            <a:normAutofit/>
          </a:bodyPr>
          <a:lstStyle/>
          <a:p>
            <a:pPr algn="ctr"/>
            <a:endParaRPr lang="en-US" sz="4000" dirty="0">
              <a:solidFill>
                <a:schemeClr val="bg1"/>
              </a:solidFill>
            </a:endParaRPr>
          </a:p>
          <a:p>
            <a:pPr algn="ctr"/>
            <a:r>
              <a:rPr lang="en-US" sz="4000" dirty="0">
                <a:solidFill>
                  <a:schemeClr val="bg1"/>
                </a:solidFill>
                <a:latin typeface="Poppins" panose="00000500000000000000" pitchFamily="2" charset="0"/>
                <a:cs typeface="Poppins" panose="00000500000000000000" pitchFamily="2" charset="0"/>
              </a:rPr>
              <a:t>Some helpful tips when using NJSTART</a:t>
            </a:r>
          </a:p>
        </p:txBody>
      </p:sp>
      <p:pic>
        <p:nvPicPr>
          <p:cNvPr id="2" name="Picture 1" descr="Logo&#10;&#10;Description automatically generated">
            <a:extLst>
              <a:ext uri="{FF2B5EF4-FFF2-40B4-BE49-F238E27FC236}">
                <a16:creationId xmlns:a16="http://schemas.microsoft.com/office/drawing/2014/main" id="{7E7D2617-52A0-337A-C747-90E69F6CF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4368" y="6199253"/>
            <a:ext cx="2336800" cy="623147"/>
          </a:xfrm>
          <a:prstGeom prst="rect">
            <a:avLst/>
          </a:prstGeom>
        </p:spPr>
      </p:pic>
    </p:spTree>
    <p:extLst>
      <p:ext uri="{BB962C8B-B14F-4D97-AF65-F5344CB8AC3E}">
        <p14:creationId xmlns:p14="http://schemas.microsoft.com/office/powerpoint/2010/main" val="3426264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542668" y="230741"/>
            <a:ext cx="11068593" cy="694545"/>
          </a:xfrm>
        </p:spPr>
        <p:txBody>
          <a:bodyPr>
            <a:noAutofit/>
          </a:bodyPr>
          <a:lstStyle/>
          <a:p>
            <a:pPr algn="ctr"/>
            <a:r>
              <a:rPr lang="en-US" sz="2800" cap="none" dirty="0">
                <a:solidFill>
                  <a:srgbClr val="2C3990"/>
                </a:solidFill>
                <a:latin typeface="Poppins SemiBold" panose="00000700000000000000" pitchFamily="2" charset="0"/>
                <a:cs typeface="Poppins SemiBold" panose="00000700000000000000" pitchFamily="2" charset="0"/>
              </a:rPr>
              <a:t>What we covered </a:t>
            </a:r>
            <a:endParaRPr lang="en-US" sz="2800" dirty="0">
              <a:solidFill>
                <a:srgbClr val="2C3990"/>
              </a:solidFill>
              <a:latin typeface="Poppins SemiBold" panose="00000700000000000000" pitchFamily="2" charset="0"/>
              <a:cs typeface="Poppins SemiBold" panose="00000700000000000000" pitchFamily="2" charset="0"/>
            </a:endParaRPr>
          </a:p>
        </p:txBody>
      </p:sp>
      <p:graphicFrame>
        <p:nvGraphicFramePr>
          <p:cNvPr id="18" name="TextBox 15">
            <a:extLst>
              <a:ext uri="{FF2B5EF4-FFF2-40B4-BE49-F238E27FC236}">
                <a16:creationId xmlns:a16="http://schemas.microsoft.com/office/drawing/2014/main" id="{B45C893D-35E1-6D7B-77A6-31A2575EBD17}"/>
              </a:ext>
            </a:extLst>
          </p:cNvPr>
          <p:cNvGraphicFramePr/>
          <p:nvPr>
            <p:extLst>
              <p:ext uri="{D42A27DB-BD31-4B8C-83A1-F6EECF244321}">
                <p14:modId xmlns:p14="http://schemas.microsoft.com/office/powerpoint/2010/main" val="368642793"/>
              </p:ext>
            </p:extLst>
          </p:nvPr>
        </p:nvGraphicFramePr>
        <p:xfrm>
          <a:off x="370832" y="827903"/>
          <a:ext cx="11294128" cy="5174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35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9D05D-8A60-AD6E-4317-3041273A6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0670B-BE8A-26A3-8962-62472A0E22C3}"/>
              </a:ext>
            </a:extLst>
          </p:cNvPr>
          <p:cNvSpPr>
            <a:spLocks noGrp="1"/>
          </p:cNvSpPr>
          <p:nvPr>
            <p:ph type="ctrTitle"/>
          </p:nvPr>
        </p:nvSpPr>
        <p:spPr>
          <a:xfrm>
            <a:off x="5447071" y="3429000"/>
            <a:ext cx="6646606" cy="1919749"/>
          </a:xfrm>
        </p:spPr>
        <p:txBody>
          <a:bodyPr/>
          <a:lstStyle/>
          <a:p>
            <a:pPr marL="0" indent="0">
              <a:buNone/>
            </a:pPr>
            <a:br>
              <a:rPr lang="en-US" sz="2200" dirty="0">
                <a:latin typeface="Poppins" panose="00000500000000000000" pitchFamily="2" charset="0"/>
                <a:cs typeface="Poppins" panose="00000500000000000000" pitchFamily="2" charset="0"/>
              </a:rPr>
            </a:br>
            <a:br>
              <a:rPr lang="en-US" sz="2200" dirty="0">
                <a:latin typeface="Poppins" panose="00000500000000000000" pitchFamily="2" charset="0"/>
                <a:cs typeface="Poppins" panose="00000500000000000000" pitchFamily="2" charset="0"/>
              </a:rPr>
            </a:br>
            <a:r>
              <a:rPr lang="en-US" sz="3000" u="sng" dirty="0">
                <a:latin typeface="Poppins" panose="00000500000000000000" pitchFamily="2" charset="0"/>
                <a:cs typeface="Poppins" panose="00000500000000000000" pitchFamily="2" charset="0"/>
              </a:rPr>
              <a:t>Next Steps</a:t>
            </a:r>
            <a:br>
              <a:rPr lang="en-US" sz="2200" dirty="0">
                <a:latin typeface="Poppins" panose="00000500000000000000" pitchFamily="2" charset="0"/>
                <a:cs typeface="Poppins" panose="00000500000000000000" pitchFamily="2" charset="0"/>
              </a:rPr>
            </a:br>
            <a:r>
              <a:rPr lang="en-US" sz="2200" b="1" dirty="0">
                <a:latin typeface="Poppins" panose="00000500000000000000" pitchFamily="2" charset="0"/>
                <a:cs typeface="Poppins" panose="00000500000000000000" pitchFamily="2" charset="0"/>
              </a:rPr>
              <a:t>Contact </a:t>
            </a:r>
            <a:r>
              <a:rPr lang="en-US" sz="2200" b="1" dirty="0">
                <a:solidFill>
                  <a:srgbClr val="13974A"/>
                </a:solidFill>
                <a:latin typeface="Poppins" panose="00000500000000000000" pitchFamily="2" charset="0"/>
                <a:cs typeface="Poppins" panose="00000500000000000000" pitchFamily="2" charset="0"/>
              </a:rPr>
              <a:t>Nick Susi</a:t>
            </a:r>
            <a:r>
              <a:rPr lang="en-US" sz="2200" b="1" dirty="0">
                <a:latin typeface="Poppins" panose="00000500000000000000" pitchFamily="2" charset="0"/>
                <a:cs typeface="Poppins" panose="00000500000000000000" pitchFamily="2" charset="0"/>
              </a:rPr>
              <a:t> and </a:t>
            </a:r>
            <a:r>
              <a:rPr lang="en-US" sz="2200" b="1" dirty="0">
                <a:solidFill>
                  <a:srgbClr val="13974A"/>
                </a:solidFill>
                <a:latin typeface="Poppins" panose="00000500000000000000" pitchFamily="2" charset="0"/>
                <a:cs typeface="Poppins" panose="00000500000000000000" pitchFamily="2" charset="0"/>
              </a:rPr>
              <a:t>Bill Hnatiuk  </a:t>
            </a:r>
            <a:br>
              <a:rPr lang="en-US" sz="2200" b="1" dirty="0">
                <a:solidFill>
                  <a:schemeClr val="bg2"/>
                </a:solidFill>
                <a:latin typeface="Poppins" panose="00000500000000000000" pitchFamily="2" charset="0"/>
                <a:cs typeface="Poppins" panose="00000500000000000000" pitchFamily="2" charset="0"/>
              </a:rPr>
            </a:br>
            <a:br>
              <a:rPr lang="en-US" sz="2200" b="1" dirty="0">
                <a:solidFill>
                  <a:schemeClr val="bg2"/>
                </a:solidFill>
                <a:latin typeface="Poppins" panose="00000500000000000000" pitchFamily="2" charset="0"/>
                <a:cs typeface="Poppins" panose="00000500000000000000" pitchFamily="2" charset="0"/>
              </a:rPr>
            </a:br>
            <a:r>
              <a:rPr lang="en-US" sz="2200" dirty="0">
                <a:solidFill>
                  <a:schemeClr val="bg2"/>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coop-NJSTART@periscopeholdings.com</a:t>
            </a:r>
            <a:r>
              <a:rPr lang="en-US" sz="2200" dirty="0">
                <a:solidFill>
                  <a:schemeClr val="bg2"/>
                </a:solidFill>
                <a:latin typeface="Poppins" panose="00000500000000000000" pitchFamily="2" charset="0"/>
                <a:cs typeface="Poppins" panose="00000500000000000000" pitchFamily="2" charset="0"/>
              </a:rPr>
              <a:t> </a:t>
            </a:r>
            <a:br>
              <a:rPr lang="en-US" sz="2200" dirty="0">
                <a:solidFill>
                  <a:schemeClr val="bg2"/>
                </a:solidFill>
                <a:latin typeface="Poppins" panose="00000500000000000000" pitchFamily="2" charset="0"/>
                <a:cs typeface="Poppins" panose="00000500000000000000" pitchFamily="2" charset="0"/>
              </a:rPr>
            </a:br>
            <a:br>
              <a:rPr lang="en-US" sz="2200" dirty="0">
                <a:solidFill>
                  <a:schemeClr val="bg2"/>
                </a:solidFill>
                <a:latin typeface="Poppins" panose="00000500000000000000" pitchFamily="2" charset="0"/>
                <a:cs typeface="Poppins" panose="00000500000000000000" pitchFamily="2" charset="0"/>
              </a:rPr>
            </a:br>
            <a:r>
              <a:rPr lang="en-US" sz="2200" dirty="0">
                <a:latin typeface="Poppins" panose="00000500000000000000" pitchFamily="2" charset="0"/>
                <a:cs typeface="Poppins" panose="00000500000000000000" pitchFamily="2" charset="0"/>
              </a:rPr>
              <a:t>Go to </a:t>
            </a:r>
            <a:r>
              <a:rPr lang="en-US" sz="2200" b="1" dirty="0">
                <a:latin typeface="Poppins" panose="00000500000000000000" pitchFamily="2" charset="0"/>
                <a:cs typeface="Poppins" panose="00000500000000000000" pitchFamily="2" charset="0"/>
              </a:rPr>
              <a:t>our online resource </a:t>
            </a:r>
            <a:br>
              <a:rPr lang="en-US" sz="2200" dirty="0">
                <a:latin typeface="Poppins" panose="00000500000000000000" pitchFamily="2" charset="0"/>
                <a:ea typeface="+mn-ea"/>
                <a:cs typeface="Poppins" panose="00000500000000000000" pitchFamily="2" charset="0"/>
              </a:rPr>
            </a:br>
            <a:r>
              <a:rPr lang="en-US" sz="2200" dirty="0">
                <a:latin typeface="Poppins" panose="00000500000000000000" pitchFamily="2" charset="0"/>
                <a:ea typeface="+mn-ea"/>
                <a:cs typeface="Poppins" panose="00000500000000000000" pitchFamily="2" charset="0"/>
              </a:rPr>
              <a:t>Page to express interest and sign up for access to njstart.gov and our newsletters.</a:t>
            </a:r>
            <a:br>
              <a:rPr lang="en-US" sz="2200" dirty="0">
                <a:latin typeface="Poppins" panose="00000500000000000000" pitchFamily="2" charset="0"/>
                <a:ea typeface="+mn-ea"/>
                <a:cs typeface="Poppins" panose="00000500000000000000" pitchFamily="2" charset="0"/>
              </a:rPr>
            </a:br>
            <a:br>
              <a:rPr lang="en-US" sz="2200" dirty="0">
                <a:latin typeface="Poppins" panose="00000500000000000000" pitchFamily="2" charset="0"/>
                <a:ea typeface="+mn-ea"/>
                <a:cs typeface="Poppins" panose="00000500000000000000" pitchFamily="2" charset="0"/>
              </a:rPr>
            </a:br>
            <a:r>
              <a:rPr lang="en-US" sz="2200" u="sng" dirty="0">
                <a:latin typeface="Poppins" panose="00000500000000000000" pitchFamily="2" charset="0"/>
                <a:ea typeface="+mn-ea"/>
                <a:cs typeface="Poppins" panose="00000500000000000000" pitchFamily="2" charset="0"/>
                <a:hlinkClick r:id="rId4">
                  <a:extLst>
                    <a:ext uri="{A12FA001-AC4F-418D-AE19-62706E023703}">
                      <ahyp:hlinkClr xmlns:ahyp="http://schemas.microsoft.com/office/drawing/2018/hyperlinkcolor" val="tx"/>
                    </a:ext>
                  </a:extLst>
                </a:hlinkClick>
              </a:rPr>
              <a:t>www.njstart.info</a:t>
            </a:r>
            <a:br>
              <a:rPr lang="en-US" sz="2200" dirty="0">
                <a:latin typeface="Poppins" panose="00000500000000000000" pitchFamily="2" charset="0"/>
                <a:ea typeface="+mn-ea"/>
                <a:cs typeface="Poppins" panose="00000500000000000000" pitchFamily="2" charset="0"/>
              </a:rPr>
            </a:br>
            <a:br>
              <a:rPr lang="en-US" sz="2200" dirty="0">
                <a:latin typeface="Poppins" panose="00000500000000000000" pitchFamily="2" charset="0"/>
                <a:ea typeface="+mn-ea"/>
                <a:cs typeface="Poppins" panose="00000500000000000000" pitchFamily="2" charset="0"/>
              </a:rPr>
            </a:br>
            <a:r>
              <a:rPr lang="en-US" sz="2200" dirty="0">
                <a:latin typeface="Poppins" panose="00000500000000000000" pitchFamily="2" charset="0"/>
                <a:ea typeface="+mn-ea"/>
                <a:cs typeface="Poppins" panose="00000500000000000000" pitchFamily="2" charset="0"/>
              </a:rPr>
              <a:t>Stay turned to learn about new features in njstART.gov coming soon!</a:t>
            </a:r>
            <a:endParaRPr lang="en-US" dirty="0"/>
          </a:p>
        </p:txBody>
      </p:sp>
    </p:spTree>
    <p:extLst>
      <p:ext uri="{BB962C8B-B14F-4D97-AF65-F5344CB8AC3E}">
        <p14:creationId xmlns:p14="http://schemas.microsoft.com/office/powerpoint/2010/main" val="3618205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919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4AB7-7521-D702-A93A-14B27F12ABA5}"/>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14210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3F9B-694B-0602-5303-043C33695FF9}"/>
              </a:ext>
            </a:extLst>
          </p:cNvPr>
          <p:cNvSpPr>
            <a:spLocks noGrp="1"/>
          </p:cNvSpPr>
          <p:nvPr>
            <p:ph type="title"/>
          </p:nvPr>
        </p:nvSpPr>
        <p:spPr>
          <a:xfrm>
            <a:off x="752733" y="365125"/>
            <a:ext cx="10686535" cy="800101"/>
          </a:xfrm>
        </p:spPr>
        <p:txBody>
          <a:bodyPr/>
          <a:lstStyle/>
          <a:p>
            <a:pPr algn="ctr"/>
            <a:r>
              <a:rPr lang="en-US" dirty="0">
                <a:latin typeface="Poppins" panose="00000500000000000000" pitchFamily="2" charset="0"/>
                <a:cs typeface="Poppins" panose="00000500000000000000" pitchFamily="2" charset="0"/>
              </a:rPr>
              <a:t>Agenda</a:t>
            </a:r>
          </a:p>
        </p:txBody>
      </p:sp>
      <p:sp>
        <p:nvSpPr>
          <p:cNvPr id="3" name="Content Placeholder 2">
            <a:extLst>
              <a:ext uri="{FF2B5EF4-FFF2-40B4-BE49-F238E27FC236}">
                <a16:creationId xmlns:a16="http://schemas.microsoft.com/office/drawing/2014/main" id="{EFB6E79B-A79B-5BE1-861C-65D419AD9BC0}"/>
              </a:ext>
            </a:extLst>
          </p:cNvPr>
          <p:cNvSpPr>
            <a:spLocks noGrp="1"/>
          </p:cNvSpPr>
          <p:nvPr>
            <p:ph idx="1"/>
          </p:nvPr>
        </p:nvSpPr>
        <p:spPr>
          <a:xfrm>
            <a:off x="518934" y="1633899"/>
            <a:ext cx="11154132" cy="4351338"/>
          </a:xfrm>
        </p:spPr>
        <p:txBody>
          <a:bodyPr>
            <a:normAutofit/>
          </a:bodyPr>
          <a:lstStyle/>
          <a:p>
            <a:r>
              <a:rPr lang="en-US" sz="2800" dirty="0">
                <a:latin typeface="Poppins"/>
                <a:cs typeface="Poppins"/>
              </a:rPr>
              <a:t>Welcome and Introductions</a:t>
            </a:r>
          </a:p>
          <a:p>
            <a:r>
              <a:rPr lang="en-US" sz="2800" dirty="0">
                <a:latin typeface="Poppins"/>
                <a:cs typeface="Poppins"/>
              </a:rPr>
              <a:t>D</a:t>
            </a:r>
            <a:r>
              <a:rPr lang="en-CA" sz="2800" dirty="0">
                <a:latin typeface="Poppins"/>
                <a:cs typeface="Poppins"/>
              </a:rPr>
              <a:t>PP and Periscope – a partnership created to support you</a:t>
            </a:r>
            <a:endParaRPr lang="en-US" sz="2800" dirty="0">
              <a:latin typeface="Poppins"/>
              <a:cs typeface="Poppins"/>
            </a:endParaRPr>
          </a:p>
          <a:p>
            <a:r>
              <a:rPr lang="en-CA" sz="2800" dirty="0">
                <a:latin typeface="Poppins"/>
                <a:cs typeface="Poppins"/>
              </a:rPr>
              <a:t>NJSTART Support Overview</a:t>
            </a:r>
          </a:p>
          <a:p>
            <a:r>
              <a:rPr lang="en-US" sz="2800" dirty="0">
                <a:latin typeface="Poppins"/>
                <a:cs typeface="Poppins"/>
              </a:rPr>
              <a:t>Resources and </a:t>
            </a:r>
            <a:r>
              <a:rPr lang="en-US" dirty="0">
                <a:latin typeface="Poppins"/>
                <a:cs typeface="Poppins"/>
              </a:rPr>
              <a:t>Terms</a:t>
            </a:r>
            <a:endParaRPr lang="en-US" sz="2800" dirty="0">
              <a:latin typeface="Poppins"/>
              <a:cs typeface="Poppins"/>
            </a:endParaRPr>
          </a:p>
          <a:p>
            <a:r>
              <a:rPr lang="en-US" sz="2800" dirty="0">
                <a:latin typeface="Poppins"/>
                <a:cs typeface="Poppins"/>
              </a:rPr>
              <a:t>Demo: Let's Take a Look!</a:t>
            </a:r>
            <a:endParaRPr lang="en-US" sz="2800" dirty="0">
              <a:latin typeface="Poppins" panose="00000500000000000000" pitchFamily="2" charset="0"/>
              <a:cs typeface="Poppins" panose="00000500000000000000" pitchFamily="2" charset="0"/>
            </a:endParaRPr>
          </a:p>
          <a:p>
            <a:r>
              <a:rPr lang="en-US" sz="2800" dirty="0">
                <a:latin typeface="Poppins"/>
                <a:cs typeface="Poppins"/>
              </a:rPr>
              <a:t>What we Covered and How to Contact </a:t>
            </a:r>
            <a:r>
              <a:rPr lang="en-US" dirty="0">
                <a:latin typeface="Poppins"/>
                <a:cs typeface="Poppins"/>
              </a:rPr>
              <a:t>U</a:t>
            </a:r>
            <a:r>
              <a:rPr lang="en-US" sz="2800" dirty="0">
                <a:latin typeface="Poppins"/>
                <a:cs typeface="Poppins"/>
              </a:rPr>
              <a:t>s</a:t>
            </a:r>
          </a:p>
        </p:txBody>
      </p:sp>
    </p:spTree>
    <p:extLst>
      <p:ext uri="{BB962C8B-B14F-4D97-AF65-F5344CB8AC3E}">
        <p14:creationId xmlns:p14="http://schemas.microsoft.com/office/powerpoint/2010/main" val="352869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263-5A48-ED47-996D-6F795329BF75}"/>
              </a:ext>
            </a:extLst>
          </p:cNvPr>
          <p:cNvSpPr>
            <a:spLocks noGrp="1"/>
          </p:cNvSpPr>
          <p:nvPr>
            <p:ph type="title"/>
          </p:nvPr>
        </p:nvSpPr>
        <p:spPr>
          <a:xfrm>
            <a:off x="408215" y="232851"/>
            <a:ext cx="11375571" cy="613185"/>
          </a:xfrm>
        </p:spPr>
        <p:txBody>
          <a:bodyPr>
            <a:normAutofit/>
          </a:bodyPr>
          <a:lstStyle/>
          <a:p>
            <a:pPr algn="ctr"/>
            <a:r>
              <a:rPr lang="en-US" sz="3200" b="1" dirty="0">
                <a:solidFill>
                  <a:srgbClr val="2C3990"/>
                </a:solidFill>
                <a:latin typeface="Poppins" panose="00000500000000000000" pitchFamily="2" charset="0"/>
                <a:cs typeface="Poppins" panose="00000500000000000000" pitchFamily="2" charset="0"/>
              </a:rPr>
              <a:t>NJSTART – What is it?</a:t>
            </a:r>
          </a:p>
        </p:txBody>
      </p:sp>
      <p:sp>
        <p:nvSpPr>
          <p:cNvPr id="3" name="Content Placeholder 2">
            <a:extLst>
              <a:ext uri="{FF2B5EF4-FFF2-40B4-BE49-F238E27FC236}">
                <a16:creationId xmlns:a16="http://schemas.microsoft.com/office/drawing/2014/main" id="{3CDD2DC3-DD72-7E4A-93AA-AB0392D336E4}"/>
              </a:ext>
            </a:extLst>
          </p:cNvPr>
          <p:cNvSpPr>
            <a:spLocks noGrp="1"/>
          </p:cNvSpPr>
          <p:nvPr>
            <p:ph sz="quarter" idx="10"/>
          </p:nvPr>
        </p:nvSpPr>
        <p:spPr>
          <a:xfrm>
            <a:off x="408214" y="1030014"/>
            <a:ext cx="11121177" cy="5351121"/>
          </a:xfrm>
        </p:spPr>
        <p:txBody>
          <a:bodyPr>
            <a:normAutofit fontScale="92500" lnSpcReduction="20000"/>
          </a:bodyPr>
          <a:lstStyle/>
          <a:p>
            <a:pPr marL="457200" marR="0" indent="-457200">
              <a:spcAft>
                <a:spcPts val="800"/>
              </a:spcAft>
              <a:buClr>
                <a:srgbClr val="13974A"/>
              </a:buClr>
            </a:pPr>
            <a:r>
              <a:rPr lang="en-US" b="1" dirty="0">
                <a:latin typeface="Poppins"/>
                <a:cs typeface="Poppins"/>
                <a:hlinkClick r:id="rId3">
                  <a:extLst>
                    <a:ext uri="{A12FA001-AC4F-418D-AE19-62706E023703}">
                      <ahyp:hlinkClr xmlns:ahyp="http://schemas.microsoft.com/office/drawing/2018/hyperlinkcolor" val="tx"/>
                    </a:ext>
                  </a:extLst>
                </a:hlinkClick>
              </a:rPr>
              <a:t>NJSTART is The State of New Jersey’s online purchasing system for the Division of Purchase &amp; Property (DPP) </a:t>
            </a:r>
            <a:endParaRPr lang="en-US" b="1" dirty="0">
              <a:latin typeface="Poppins"/>
              <a:cs typeface="Poppins"/>
            </a:endParaRPr>
          </a:p>
          <a:p>
            <a:pPr marL="914400" lvl="1" indent="-457200">
              <a:buClr>
                <a:srgbClr val="13974A"/>
              </a:buClr>
            </a:pPr>
            <a:r>
              <a:rPr lang="en-US" sz="2600" dirty="0">
                <a:latin typeface="Poppins"/>
                <a:cs typeface="Poppins"/>
              </a:rPr>
              <a:t>The Division of Purchase &amp; Property (DPP) is  within the NJ Department of the Treasury and serves as the State's central procurement agency</a:t>
            </a:r>
            <a:br>
              <a:rPr lang="en-US" sz="2600" dirty="0">
                <a:latin typeface="Poppins"/>
                <a:cs typeface="Poppins"/>
              </a:rPr>
            </a:br>
            <a:endParaRPr lang="en-US" sz="2600" dirty="0">
              <a:latin typeface="Poppins"/>
              <a:cs typeface="Poppins"/>
            </a:endParaRPr>
          </a:p>
          <a:p>
            <a:pPr marL="914400" lvl="2" indent="-457200">
              <a:spcBef>
                <a:spcPts val="1000"/>
              </a:spcBef>
              <a:buClr>
                <a:srgbClr val="13974A"/>
              </a:buClr>
            </a:pPr>
            <a:r>
              <a:rPr lang="en-US" sz="2600" dirty="0">
                <a:latin typeface="Poppins"/>
                <a:cs typeface="Poppins"/>
              </a:rPr>
              <a:t>NJSTART includes all active contracts including those open to Cooperative Purchasing Participants</a:t>
            </a:r>
            <a:br>
              <a:rPr lang="en-US" sz="2600" dirty="0">
                <a:latin typeface="Poppins"/>
                <a:cs typeface="Poppins"/>
              </a:rPr>
            </a:br>
            <a:endParaRPr lang="en-US" sz="2600" dirty="0">
              <a:latin typeface="Poppins"/>
              <a:cs typeface="Poppins"/>
            </a:endParaRPr>
          </a:p>
          <a:p>
            <a:pPr marL="914400" lvl="2" indent="-457200">
              <a:spcBef>
                <a:spcPts val="1000"/>
              </a:spcBef>
              <a:buClr>
                <a:srgbClr val="13974A"/>
              </a:buClr>
            </a:pPr>
            <a:r>
              <a:rPr lang="en-US" sz="2600" dirty="0">
                <a:latin typeface="Poppins"/>
                <a:cs typeface="Poppins"/>
              </a:rPr>
              <a:t>DPP’s Cooperative Purchasing Program was established by legislation &amp; extends specific State contracts to eligible local buying units</a:t>
            </a:r>
            <a:br>
              <a:rPr lang="en-US" sz="2600" dirty="0">
                <a:latin typeface="Poppins"/>
                <a:cs typeface="Poppins"/>
              </a:rPr>
            </a:br>
            <a:endParaRPr lang="en-US" sz="2600" dirty="0">
              <a:latin typeface="Poppins"/>
              <a:cs typeface="Poppins"/>
            </a:endParaRPr>
          </a:p>
          <a:p>
            <a:pPr marL="914400" lvl="3" indent="-457200">
              <a:spcBef>
                <a:spcPts val="1000"/>
              </a:spcBef>
              <a:buClr>
                <a:srgbClr val="13974A"/>
              </a:buClr>
            </a:pPr>
            <a:r>
              <a:rPr lang="en-US" sz="2600" dirty="0">
                <a:latin typeface="Poppins"/>
                <a:cs typeface="Poppins"/>
              </a:rPr>
              <a:t>Examples of “local buying units” are  Municipalities, Counties, School Districts, Volunteer Fire Departments, Volunteer First Aid &amp; Rescue Squads, County &amp; State Colleges, Independent Authorities, Quasi-State Agencies and Independent Institutions of Higher Education</a:t>
            </a:r>
          </a:p>
          <a:p>
            <a:pPr lvl="2"/>
            <a:endParaRPr lang="en-US" sz="2200" kern="100" dirty="0">
              <a:effectLst/>
              <a:ea typeface="Calibri" panose="020F0502020204030204" pitchFamily="34" charset="0"/>
              <a:cs typeface="Times New Roman" panose="02020603050405020304" pitchFamily="18" charset="0"/>
            </a:endParaRPr>
          </a:p>
          <a:p>
            <a:pPr lvl="1"/>
            <a:endParaRPr lang="en-US" dirty="0"/>
          </a:p>
          <a:p>
            <a:pPr lvl="2"/>
            <a:endParaRPr lang="en-US" dirty="0"/>
          </a:p>
        </p:txBody>
      </p:sp>
      <p:pic>
        <p:nvPicPr>
          <p:cNvPr id="4" name="Picture 3" descr="Logo&#10;&#10;Description automatically generated">
            <a:extLst>
              <a:ext uri="{FF2B5EF4-FFF2-40B4-BE49-F238E27FC236}">
                <a16:creationId xmlns:a16="http://schemas.microsoft.com/office/drawing/2014/main" id="{855C69EB-0017-3298-3A95-663E88CEC4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50948" y="6255945"/>
            <a:ext cx="1384515" cy="369204"/>
          </a:xfrm>
          <a:prstGeom prst="rect">
            <a:avLst/>
          </a:prstGeom>
        </p:spPr>
      </p:pic>
    </p:spTree>
    <p:extLst>
      <p:ext uri="{BB962C8B-B14F-4D97-AF65-F5344CB8AC3E}">
        <p14:creationId xmlns:p14="http://schemas.microsoft.com/office/powerpoint/2010/main" val="1047681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41816B-69F7-C867-FF66-6CF814DAFE68}"/>
              </a:ext>
            </a:extLst>
          </p:cNvPr>
          <p:cNvGraphicFramePr>
            <a:graphicFrameLocks noGrp="1"/>
          </p:cNvGraphicFramePr>
          <p:nvPr/>
        </p:nvGraphicFramePr>
        <p:xfrm>
          <a:off x="655048" y="1240074"/>
          <a:ext cx="10860129" cy="829062"/>
        </p:xfrm>
        <a:graphic>
          <a:graphicData uri="http://schemas.openxmlformats.org/drawingml/2006/table">
            <a:tbl>
              <a:tblPr/>
              <a:tblGrid>
                <a:gridCol w="10860129">
                  <a:extLst>
                    <a:ext uri="{9D8B030D-6E8A-4147-A177-3AD203B41FA5}">
                      <a16:colId xmlns:a16="http://schemas.microsoft.com/office/drawing/2014/main" val="3193148572"/>
                    </a:ext>
                  </a:extLst>
                </a:gridCol>
              </a:tblGrid>
              <a:tr h="829062">
                <a:tc>
                  <a:txBody>
                    <a:bodyPr/>
                    <a:lstStyle/>
                    <a:p>
                      <a:br>
                        <a:rPr lang="en-US">
                          <a:solidFill>
                            <a:srgbClr val="000000"/>
                          </a:solidFill>
                          <a:effectLst/>
                          <a:latin typeface="Open Sans" panose="020B0606030504020204" pitchFamily="34" charset="0"/>
                        </a:rPr>
                      </a:br>
                      <a:r>
                        <a:rPr lang="en-US" sz="1800" b="1" kern="1200">
                          <a:solidFill>
                            <a:schemeClr val="tx1"/>
                          </a:solidFill>
                          <a:latin typeface="Poppins" panose="00000500000000000000" pitchFamily="2" charset="0"/>
                          <a:ea typeface="+mn-ea"/>
                          <a:cs typeface="Poppins" panose="00000500000000000000" pitchFamily="2" charset="0"/>
                        </a:rPr>
                        <a:t>Our State Contract is: </a:t>
                      </a:r>
                      <a:r>
                        <a:rPr lang="en-US" sz="1800" b="0" kern="1200">
                          <a:solidFill>
                            <a:schemeClr val="tx1"/>
                          </a:solidFill>
                          <a:latin typeface="Poppins" panose="00000500000000000000" pitchFamily="2" charset="0"/>
                          <a:ea typeface="+mn-ea"/>
                          <a:cs typeface="Poppins" panose="00000500000000000000" pitchFamily="2" charset="0"/>
                        </a:rPr>
                        <a:t>T2879 – eProcurement System Transformation, Contract #84203</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4216174902"/>
                  </a:ext>
                </a:extLst>
              </a:tr>
            </a:tbl>
          </a:graphicData>
        </a:graphic>
      </p:graphicFrame>
      <p:sp>
        <p:nvSpPr>
          <p:cNvPr id="2" name="Title 1">
            <a:extLst>
              <a:ext uri="{FF2B5EF4-FFF2-40B4-BE49-F238E27FC236}">
                <a16:creationId xmlns:a16="http://schemas.microsoft.com/office/drawing/2014/main" id="{0B018BAB-CAB2-42DA-939C-886116B63EA3}"/>
              </a:ext>
            </a:extLst>
          </p:cNvPr>
          <p:cNvSpPr>
            <a:spLocks noGrp="1"/>
          </p:cNvSpPr>
          <p:nvPr>
            <p:ph type="title"/>
          </p:nvPr>
        </p:nvSpPr>
        <p:spPr>
          <a:xfrm>
            <a:off x="0" y="295552"/>
            <a:ext cx="12192000" cy="1325563"/>
          </a:xfrm>
        </p:spPr>
        <p:txBody>
          <a:bodyPr>
            <a:normAutofit/>
          </a:bodyPr>
          <a:lstStyle/>
          <a:p>
            <a:pPr algn="ctr"/>
            <a:r>
              <a:rPr lang="en-US" sz="3200" dirty="0">
                <a:solidFill>
                  <a:srgbClr val="2C3990"/>
                </a:solidFill>
                <a:latin typeface="Poppins SemiBold" panose="00000700000000000000" pitchFamily="2" charset="0"/>
                <a:cs typeface="Poppins SemiBold" panose="00000700000000000000" pitchFamily="2" charset="0"/>
              </a:rPr>
              <a:t>Meet the Team</a:t>
            </a:r>
          </a:p>
        </p:txBody>
      </p:sp>
      <p:graphicFrame>
        <p:nvGraphicFramePr>
          <p:cNvPr id="6" name="Content Placeholder 2">
            <a:extLst>
              <a:ext uri="{FF2B5EF4-FFF2-40B4-BE49-F238E27FC236}">
                <a16:creationId xmlns:a16="http://schemas.microsoft.com/office/drawing/2014/main" id="{08383520-3CED-47BC-96BF-B923D9C7B2E8}"/>
              </a:ext>
            </a:extLst>
          </p:cNvPr>
          <p:cNvGraphicFramePr>
            <a:graphicFrameLocks noGrp="1"/>
          </p:cNvGraphicFramePr>
          <p:nvPr>
            <p:ph idx="1"/>
            <p:extLst>
              <p:ext uri="{D42A27DB-BD31-4B8C-83A1-F6EECF244321}">
                <p14:modId xmlns:p14="http://schemas.microsoft.com/office/powerpoint/2010/main" val="3686087876"/>
              </p:ext>
            </p:extLst>
          </p:nvPr>
        </p:nvGraphicFramePr>
        <p:xfrm>
          <a:off x="838200" y="4172505"/>
          <a:ext cx="10515600" cy="2004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F7D8EDB-1704-40C7-A1E9-BB879B06D336}"/>
              </a:ext>
            </a:extLst>
          </p:cNvPr>
          <p:cNvSpPr txBox="1"/>
          <p:nvPr/>
        </p:nvSpPr>
        <p:spPr>
          <a:xfrm>
            <a:off x="1089201" y="1815208"/>
            <a:ext cx="10013597" cy="2031325"/>
          </a:xfrm>
          <a:prstGeom prst="rect">
            <a:avLst/>
          </a:prstGeom>
          <a:noFill/>
        </p:spPr>
        <p:txBody>
          <a:bodyPr wrap="square" lIns="91440" tIns="45720" rIns="91440" bIns="45720" rtlCol="0" anchor="t">
            <a:spAutoFit/>
          </a:bodyPr>
          <a:lstStyle/>
          <a:p>
            <a:r>
              <a:rPr lang="en-US">
                <a:latin typeface="Poppins"/>
                <a:cs typeface="Poppins"/>
              </a:rPr>
              <a:t>The State of New Jersey and Periscope (formerly Periscope Holdings) have been working together since 2005. Periscope is a technology and solutions provider focused exclusively on transforming public sector procurement. For the State of New Jersey, Periscope is the technology provider and implementer for NJSTART, including the new NJSTART Marketplace, an enhanced State of New Jersey Cooperative Contracting and </a:t>
            </a:r>
            <a:r>
              <a:rPr lang="en-US" err="1">
                <a:latin typeface="Poppins"/>
                <a:cs typeface="Poppins"/>
              </a:rPr>
              <a:t>eprocurement</a:t>
            </a:r>
            <a:r>
              <a:rPr lang="en-US">
                <a:latin typeface="Poppins"/>
                <a:cs typeface="Poppins"/>
              </a:rPr>
              <a:t> shared resource for Public Purchasing Entities in New Jersey. </a:t>
            </a:r>
            <a:endParaRPr lang="en-US">
              <a:latin typeface="Poppins" panose="00000500000000000000" pitchFamily="2" charset="0"/>
              <a:cs typeface="Poppins" panose="00000500000000000000" pitchFamily="2" charset="0"/>
            </a:endParaRPr>
          </a:p>
          <a:p>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5344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41816B-69F7-C867-FF66-6CF814DAFE68}"/>
              </a:ext>
            </a:extLst>
          </p:cNvPr>
          <p:cNvGraphicFramePr>
            <a:graphicFrameLocks noGrp="1"/>
          </p:cNvGraphicFramePr>
          <p:nvPr>
            <p:extLst>
              <p:ext uri="{D42A27DB-BD31-4B8C-83A1-F6EECF244321}">
                <p14:modId xmlns:p14="http://schemas.microsoft.com/office/powerpoint/2010/main" val="2311840759"/>
              </p:ext>
            </p:extLst>
          </p:nvPr>
        </p:nvGraphicFramePr>
        <p:xfrm>
          <a:off x="385054" y="965481"/>
          <a:ext cx="11421890" cy="403860"/>
        </p:xfrm>
        <a:graphic>
          <a:graphicData uri="http://schemas.openxmlformats.org/drawingml/2006/table">
            <a:tbl>
              <a:tblPr/>
              <a:tblGrid>
                <a:gridCol w="11421890">
                  <a:extLst>
                    <a:ext uri="{9D8B030D-6E8A-4147-A177-3AD203B41FA5}">
                      <a16:colId xmlns:a16="http://schemas.microsoft.com/office/drawing/2014/main" val="3193148572"/>
                    </a:ext>
                  </a:extLst>
                </a:gridCol>
              </a:tblGrid>
              <a:tr h="364855">
                <a:tc>
                  <a:txBody>
                    <a:bodyPr/>
                    <a:lstStyle/>
                    <a:p>
                      <a:pPr algn="ctr"/>
                      <a:r>
                        <a:rPr lang="en-US" sz="2400" b="1" kern="1200" dirty="0">
                          <a:solidFill>
                            <a:schemeClr val="tx1"/>
                          </a:solidFill>
                          <a:latin typeface="Poppins" panose="00000500000000000000" pitchFamily="2" charset="0"/>
                          <a:ea typeface="+mn-ea"/>
                          <a:cs typeface="Poppins" panose="00000500000000000000" pitchFamily="2" charset="0"/>
                        </a:rPr>
                        <a:t>State Contract  </a:t>
                      </a:r>
                      <a:r>
                        <a:rPr lang="en-US" sz="2400" b="0" kern="1200" dirty="0">
                          <a:solidFill>
                            <a:schemeClr val="tx1"/>
                          </a:solidFill>
                          <a:latin typeface="Poppins" panose="00000500000000000000" pitchFamily="2" charset="0"/>
                          <a:ea typeface="+mn-ea"/>
                          <a:cs typeface="Poppins" panose="00000500000000000000" pitchFamily="2" charset="0"/>
                        </a:rPr>
                        <a:t>T2879 – eProcurement System Transformation - #84203</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4216174902"/>
                  </a:ext>
                </a:extLst>
              </a:tr>
            </a:tbl>
          </a:graphicData>
        </a:graphic>
      </p:graphicFrame>
      <p:sp>
        <p:nvSpPr>
          <p:cNvPr id="2" name="Title 1">
            <a:extLst>
              <a:ext uri="{FF2B5EF4-FFF2-40B4-BE49-F238E27FC236}">
                <a16:creationId xmlns:a16="http://schemas.microsoft.com/office/drawing/2014/main" id="{0B018BAB-CAB2-42DA-939C-886116B63EA3}"/>
              </a:ext>
            </a:extLst>
          </p:cNvPr>
          <p:cNvSpPr>
            <a:spLocks noGrp="1"/>
          </p:cNvSpPr>
          <p:nvPr>
            <p:ph type="title"/>
          </p:nvPr>
        </p:nvSpPr>
        <p:spPr>
          <a:xfrm>
            <a:off x="0" y="295552"/>
            <a:ext cx="12192000" cy="669929"/>
          </a:xfrm>
        </p:spPr>
        <p:txBody>
          <a:bodyPr>
            <a:normAutofit/>
          </a:bodyPr>
          <a:lstStyle/>
          <a:p>
            <a:pPr algn="ctr"/>
            <a:r>
              <a:rPr lang="en-CA" sz="3200" dirty="0">
                <a:solidFill>
                  <a:srgbClr val="2C3990"/>
                </a:solidFill>
                <a:latin typeface="Poppins SemiBold" panose="00000700000000000000" pitchFamily="2" charset="0"/>
                <a:cs typeface="Poppins SemiBold" panose="00000700000000000000" pitchFamily="2" charset="0"/>
              </a:rPr>
              <a:t>Some of Periscope’s State Contract Responsibilities </a:t>
            </a:r>
            <a:endParaRPr lang="en-US" sz="3200" dirty="0">
              <a:solidFill>
                <a:srgbClr val="2C3990"/>
              </a:solidFill>
              <a:latin typeface="Poppins SemiBold" panose="00000700000000000000" pitchFamily="2" charset="0"/>
              <a:cs typeface="Poppins SemiBold" panose="00000700000000000000" pitchFamily="2" charset="0"/>
            </a:endParaRPr>
          </a:p>
        </p:txBody>
      </p:sp>
      <p:sp>
        <p:nvSpPr>
          <p:cNvPr id="4" name="TextBox 3">
            <a:extLst>
              <a:ext uri="{FF2B5EF4-FFF2-40B4-BE49-F238E27FC236}">
                <a16:creationId xmlns:a16="http://schemas.microsoft.com/office/drawing/2014/main" id="{0F7D8EDB-1704-40C7-A1E9-BB879B06D336}"/>
              </a:ext>
            </a:extLst>
          </p:cNvPr>
          <p:cNvSpPr txBox="1"/>
          <p:nvPr/>
        </p:nvSpPr>
        <p:spPr>
          <a:xfrm>
            <a:off x="1089201" y="2019647"/>
            <a:ext cx="10013597" cy="369332"/>
          </a:xfrm>
          <a:prstGeom prst="rect">
            <a:avLst/>
          </a:prstGeom>
          <a:noFill/>
        </p:spPr>
        <p:txBody>
          <a:bodyPr wrap="square" rtlCol="0">
            <a:spAutoFit/>
          </a:bodyPr>
          <a:lstStyle/>
          <a:p>
            <a:endParaRPr lang="en-US" dirty="0">
              <a:latin typeface="Poppins" panose="00000500000000000000" pitchFamily="2" charset="0"/>
              <a:cs typeface="Poppins" panose="00000500000000000000" pitchFamily="2" charset="0"/>
            </a:endParaRPr>
          </a:p>
        </p:txBody>
      </p:sp>
      <p:sp>
        <p:nvSpPr>
          <p:cNvPr id="7" name="Content Placeholder 6">
            <a:extLst>
              <a:ext uri="{FF2B5EF4-FFF2-40B4-BE49-F238E27FC236}">
                <a16:creationId xmlns:a16="http://schemas.microsoft.com/office/drawing/2014/main" id="{4FFCE8A8-9CA5-805F-E6B8-0394698EBF49}"/>
              </a:ext>
            </a:extLst>
          </p:cNvPr>
          <p:cNvSpPr>
            <a:spLocks noGrp="1"/>
          </p:cNvSpPr>
          <p:nvPr>
            <p:ph idx="1"/>
          </p:nvPr>
        </p:nvSpPr>
        <p:spPr>
          <a:xfrm>
            <a:off x="416263" y="1465007"/>
            <a:ext cx="11390681" cy="4914772"/>
          </a:xfrm>
        </p:spPr>
        <p:txBody>
          <a:bodyPr/>
          <a:lstStyle/>
          <a:p>
            <a:pPr lvl="0"/>
            <a:r>
              <a:rPr lang="en-CA" b="1" dirty="0">
                <a:latin typeface="Poppins"/>
                <a:cs typeface="Poppins"/>
              </a:rPr>
              <a:t>Below are just some of Periscope’s contracted responsibilities:</a:t>
            </a:r>
          </a:p>
          <a:p>
            <a:pPr lvl="0"/>
            <a:endParaRPr lang="en-CA" sz="2600" dirty="0">
              <a:latin typeface="Poppins"/>
              <a:cs typeface="Poppins"/>
            </a:endParaRPr>
          </a:p>
          <a:p>
            <a:pPr lvl="1"/>
            <a:r>
              <a:rPr lang="en-CA" sz="2600" dirty="0">
                <a:latin typeface="Poppins"/>
                <a:cs typeface="Poppins"/>
              </a:rPr>
              <a:t>Train and support Cooperative Program Participants in how to use NJSTART</a:t>
            </a:r>
            <a:endParaRPr lang="en-US" sz="2600" dirty="0">
              <a:latin typeface="Poppins"/>
              <a:cs typeface="Poppins"/>
            </a:endParaRPr>
          </a:p>
          <a:p>
            <a:pPr lvl="1" rtl="0"/>
            <a:r>
              <a:rPr lang="en-US" sz="2600" dirty="0">
                <a:latin typeface="Poppins"/>
                <a:cs typeface="Poppins"/>
              </a:rPr>
              <a:t>Market Cooperative Contracts to Cooperative buyers </a:t>
            </a:r>
          </a:p>
          <a:p>
            <a:pPr lvl="1"/>
            <a:r>
              <a:rPr lang="en-US" sz="2600" dirty="0">
                <a:latin typeface="Poppins"/>
                <a:cs typeface="Poppins"/>
              </a:rPr>
              <a:t>Implement a supplier reporting program to enable improved visibility into Cooperative buyer habits and needs</a:t>
            </a:r>
          </a:p>
          <a:p>
            <a:pPr lvl="1" rtl="0"/>
            <a:r>
              <a:rPr lang="en-CA" sz="2600" dirty="0">
                <a:latin typeface="Poppins"/>
                <a:cs typeface="Poppins"/>
              </a:rPr>
              <a:t>Collect a procurement efficiency program fee to fund State procurement operations and the support of Cooperative buyers </a:t>
            </a:r>
            <a:endParaRPr lang="en-US" sz="26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4421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1926-A9A7-BCD8-9E9C-01C4FF863447}"/>
              </a:ext>
            </a:extLst>
          </p:cNvPr>
          <p:cNvSpPr>
            <a:spLocks noGrp="1"/>
          </p:cNvSpPr>
          <p:nvPr>
            <p:ph type="title"/>
          </p:nvPr>
        </p:nvSpPr>
        <p:spPr>
          <a:xfrm>
            <a:off x="186437" y="222455"/>
            <a:ext cx="11808541" cy="800101"/>
          </a:xfrm>
        </p:spPr>
        <p:txBody>
          <a:bodyPr>
            <a:normAutofit fontScale="90000"/>
          </a:bodyPr>
          <a:lstStyle/>
          <a:p>
            <a:pPr algn="ctr"/>
            <a:r>
              <a:rPr lang="en-CA" sz="2800" dirty="0">
                <a:solidFill>
                  <a:srgbClr val="2C3990"/>
                </a:solidFill>
                <a:latin typeface="Poppins SemiBold" panose="00000700000000000000" pitchFamily="2" charset="0"/>
                <a:cs typeface="Poppins SemiBold" panose="00000700000000000000" pitchFamily="2" charset="0"/>
              </a:rPr>
              <a:t>For most up to date communications regarding NJSTART and Statewide Cooperative Contracts, sign up for our newsletter and follow njstart.info</a:t>
            </a:r>
            <a:endParaRPr lang="en-US" sz="2800" dirty="0">
              <a:solidFill>
                <a:srgbClr val="2C3990"/>
              </a:solidFill>
              <a:latin typeface="Poppins SemiBold" panose="00000700000000000000" pitchFamily="2" charset="0"/>
              <a:cs typeface="Poppins SemiBold" panose="00000700000000000000" pitchFamily="2" charset="0"/>
            </a:endParaRPr>
          </a:p>
        </p:txBody>
      </p:sp>
      <p:graphicFrame>
        <p:nvGraphicFramePr>
          <p:cNvPr id="5" name="Content Placeholder 2">
            <a:extLst>
              <a:ext uri="{FF2B5EF4-FFF2-40B4-BE49-F238E27FC236}">
                <a16:creationId xmlns:a16="http://schemas.microsoft.com/office/drawing/2014/main" id="{7618B057-3CEB-EBB7-DF16-AD1402722E41}"/>
              </a:ext>
            </a:extLst>
          </p:cNvPr>
          <p:cNvGraphicFramePr>
            <a:graphicFrameLocks noGrp="1"/>
          </p:cNvGraphicFramePr>
          <p:nvPr>
            <p:ph idx="1"/>
            <p:extLst>
              <p:ext uri="{D42A27DB-BD31-4B8C-83A1-F6EECF244321}">
                <p14:modId xmlns:p14="http://schemas.microsoft.com/office/powerpoint/2010/main" val="1033147957"/>
              </p:ext>
            </p:extLst>
          </p:nvPr>
        </p:nvGraphicFramePr>
        <p:xfrm>
          <a:off x="451531" y="1221147"/>
          <a:ext cx="11278351" cy="5414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9277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2886-9759-4E46-CD2E-9CA05D63052A}"/>
              </a:ext>
            </a:extLst>
          </p:cNvPr>
          <p:cNvSpPr>
            <a:spLocks noGrp="1"/>
          </p:cNvSpPr>
          <p:nvPr>
            <p:ph type="title"/>
          </p:nvPr>
        </p:nvSpPr>
        <p:spPr>
          <a:xfrm>
            <a:off x="752733" y="365125"/>
            <a:ext cx="10686535" cy="800101"/>
          </a:xfrm>
        </p:spPr>
        <p:txBody>
          <a:bodyPr/>
          <a:lstStyle/>
          <a:p>
            <a:pPr algn="ctr"/>
            <a:r>
              <a:rPr lang="en-US" dirty="0">
                <a:latin typeface="Poppins" panose="00000500000000000000" pitchFamily="2" charset="0"/>
                <a:cs typeface="Poppins" panose="00000500000000000000" pitchFamily="2" charset="0"/>
              </a:rPr>
              <a:t>Poll Questions	</a:t>
            </a:r>
          </a:p>
        </p:txBody>
      </p:sp>
      <p:sp>
        <p:nvSpPr>
          <p:cNvPr id="3" name="Content Placeholder 2">
            <a:extLst>
              <a:ext uri="{FF2B5EF4-FFF2-40B4-BE49-F238E27FC236}">
                <a16:creationId xmlns:a16="http://schemas.microsoft.com/office/drawing/2014/main" id="{BE8540D4-2A20-9877-9B29-F20A7D2A7491}"/>
              </a:ext>
            </a:extLst>
          </p:cNvPr>
          <p:cNvSpPr>
            <a:spLocks noGrp="1"/>
          </p:cNvSpPr>
          <p:nvPr>
            <p:ph idx="1"/>
          </p:nvPr>
        </p:nvSpPr>
        <p:spPr>
          <a:xfrm>
            <a:off x="538161" y="1253331"/>
            <a:ext cx="10686535" cy="4870378"/>
          </a:xfrm>
        </p:spPr>
        <p:txBody>
          <a:bodyPr>
            <a:normAutofit fontScale="85000" lnSpcReduction="20000"/>
          </a:bodyPr>
          <a:lstStyle/>
          <a:p>
            <a:pPr marL="742950" marR="0" lvl="0" indent="-742950">
              <a:lnSpc>
                <a:spcPct val="150000"/>
              </a:lnSpc>
              <a:spcBef>
                <a:spcPts val="0"/>
              </a:spcBef>
              <a:spcAft>
                <a:spcPts val="0"/>
              </a:spcAft>
              <a:buAutoNum type="arabicPeriod"/>
            </a:pPr>
            <a:r>
              <a:rPr lang="en-US" sz="3300" b="1" dirty="0">
                <a:latin typeface="Poppins" panose="00000500000000000000" pitchFamily="2" charset="0"/>
                <a:ea typeface="Calibri" panose="020F0502020204030204" pitchFamily="34" charset="0"/>
                <a:cs typeface="Poppins" panose="00000500000000000000" pitchFamily="2" charset="0"/>
              </a:rPr>
              <a:t>Are you signed up for and receiving our newsletters?</a:t>
            </a:r>
          </a:p>
          <a:p>
            <a:pPr marL="742950" marR="0" lvl="0" indent="-742950">
              <a:lnSpc>
                <a:spcPct val="150000"/>
              </a:lnSpc>
              <a:spcBef>
                <a:spcPts val="0"/>
              </a:spcBef>
              <a:spcAft>
                <a:spcPts val="0"/>
              </a:spcAft>
              <a:buAutoNum type="arabicPeriod"/>
            </a:pPr>
            <a:endParaRPr lang="en-US" sz="3300" b="1" dirty="0">
              <a:latin typeface="Poppins" panose="00000500000000000000" pitchFamily="2" charset="0"/>
              <a:ea typeface="Calibri" panose="020F0502020204030204" pitchFamily="34" charset="0"/>
              <a:cs typeface="Poppins" panose="00000500000000000000" pitchFamily="2" charset="0"/>
            </a:endParaRPr>
          </a:p>
          <a:p>
            <a:pPr marL="742950" marR="0" lvl="0" indent="-742950">
              <a:lnSpc>
                <a:spcPct val="150000"/>
              </a:lnSpc>
              <a:spcBef>
                <a:spcPts val="0"/>
              </a:spcBef>
              <a:spcAft>
                <a:spcPts val="0"/>
              </a:spcAft>
              <a:buAutoNum type="arabicPeriod"/>
            </a:pPr>
            <a:r>
              <a:rPr lang="en-US" sz="3300" b="1" dirty="0">
                <a:latin typeface="Poppins" panose="00000500000000000000" pitchFamily="2" charset="0"/>
                <a:ea typeface="Calibri" panose="020F0502020204030204" pitchFamily="34" charset="0"/>
                <a:cs typeface="Poppins" panose="00000500000000000000" pitchFamily="2" charset="0"/>
              </a:rPr>
              <a:t>Do you leverage the njstart.info site?</a:t>
            </a:r>
          </a:p>
          <a:p>
            <a:pPr marL="742950" marR="0" lvl="0" indent="-742950">
              <a:lnSpc>
                <a:spcPct val="150000"/>
              </a:lnSpc>
              <a:spcBef>
                <a:spcPts val="0"/>
              </a:spcBef>
              <a:spcAft>
                <a:spcPts val="0"/>
              </a:spcAft>
              <a:buAutoNum type="arabicPeriod"/>
            </a:pPr>
            <a:endParaRPr lang="en-US" sz="3300" b="1" dirty="0">
              <a:latin typeface="Poppins" panose="00000500000000000000" pitchFamily="2" charset="0"/>
              <a:ea typeface="Calibri" panose="020F0502020204030204" pitchFamily="34" charset="0"/>
              <a:cs typeface="Poppins" panose="00000500000000000000" pitchFamily="2" charset="0"/>
            </a:endParaRPr>
          </a:p>
          <a:p>
            <a:pPr marL="742950" marR="0" lvl="0" indent="-742950">
              <a:lnSpc>
                <a:spcPct val="150000"/>
              </a:lnSpc>
              <a:spcBef>
                <a:spcPts val="0"/>
              </a:spcBef>
              <a:spcAft>
                <a:spcPts val="0"/>
              </a:spcAft>
              <a:buAutoNum type="arabicPeriod"/>
            </a:pPr>
            <a:r>
              <a:rPr lang="en-US" sz="3300" b="1" dirty="0">
                <a:latin typeface="Poppins" panose="00000500000000000000" pitchFamily="2" charset="0"/>
                <a:ea typeface="Calibri" panose="020F0502020204030204" pitchFamily="34" charset="0"/>
                <a:cs typeface="Poppins" panose="00000500000000000000" pitchFamily="2" charset="0"/>
              </a:rPr>
              <a:t>Do you log into njstart.gov?</a:t>
            </a:r>
          </a:p>
          <a:p>
            <a:pPr marL="742950" marR="0" lvl="0" indent="-742950">
              <a:lnSpc>
                <a:spcPct val="150000"/>
              </a:lnSpc>
              <a:spcBef>
                <a:spcPts val="0"/>
              </a:spcBef>
              <a:spcAft>
                <a:spcPts val="0"/>
              </a:spcAft>
              <a:buAutoNum type="arabicPeriod"/>
            </a:pPr>
            <a:endParaRPr lang="en-US" sz="3300" b="1" dirty="0">
              <a:latin typeface="Poppins" panose="00000500000000000000" pitchFamily="2" charset="0"/>
              <a:ea typeface="Calibri" panose="020F0502020204030204" pitchFamily="34" charset="0"/>
              <a:cs typeface="Poppins" panose="00000500000000000000" pitchFamily="2" charset="0"/>
            </a:endParaRPr>
          </a:p>
          <a:p>
            <a:pPr marL="742950" marR="0" lvl="0" indent="-742950">
              <a:lnSpc>
                <a:spcPct val="150000"/>
              </a:lnSpc>
              <a:spcBef>
                <a:spcPts val="0"/>
              </a:spcBef>
              <a:spcAft>
                <a:spcPts val="0"/>
              </a:spcAft>
              <a:buAutoNum type="arabicPeriod"/>
            </a:pPr>
            <a:r>
              <a:rPr lang="en-US" sz="3300" b="1" dirty="0">
                <a:latin typeface="Poppins" panose="00000500000000000000" pitchFamily="2" charset="0"/>
                <a:ea typeface="Calibri" panose="020F0502020204030204" pitchFamily="34" charset="0"/>
                <a:cs typeface="Poppins" panose="00000500000000000000" pitchFamily="2" charset="0"/>
              </a:rPr>
              <a:t>What is the biggest obstacle for you when using State contracts? </a:t>
            </a:r>
            <a:endParaRPr lang="en-US" sz="3300" b="1" dirty="0">
              <a:effectLst/>
              <a:latin typeface="Poppins" panose="00000500000000000000" pitchFamily="2" charset="0"/>
              <a:ea typeface="Calibri" panose="020F0502020204030204" pitchFamily="34" charset="0"/>
              <a:cs typeface="Poppins" panose="00000500000000000000" pitchFamily="2" charset="0"/>
            </a:endParaRPr>
          </a:p>
          <a:p>
            <a:endParaRPr lang="en-US" dirty="0"/>
          </a:p>
        </p:txBody>
      </p:sp>
    </p:spTree>
    <p:extLst>
      <p:ext uri="{BB962C8B-B14F-4D97-AF65-F5344CB8AC3E}">
        <p14:creationId xmlns:p14="http://schemas.microsoft.com/office/powerpoint/2010/main" val="8086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E91F-63CC-C6B9-24FC-EE5A1367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BE239-2BFC-156D-F3AE-7B6C9DD274B6}"/>
              </a:ext>
            </a:extLst>
          </p:cNvPr>
          <p:cNvSpPr>
            <a:spLocks noGrp="1"/>
          </p:cNvSpPr>
          <p:nvPr>
            <p:ph type="ctrTitle"/>
          </p:nvPr>
        </p:nvSpPr>
        <p:spPr/>
        <p:txBody>
          <a:bodyPr/>
          <a:lstStyle/>
          <a:p>
            <a:r>
              <a:rPr lang="en-US" dirty="0">
                <a:latin typeface="Poppins" panose="00000500000000000000" pitchFamily="2" charset="0"/>
                <a:cs typeface="Poppins" panose="00000500000000000000" pitchFamily="2" charset="0"/>
              </a:rPr>
              <a:t>Resources and Demo</a:t>
            </a:r>
          </a:p>
        </p:txBody>
      </p:sp>
    </p:spTree>
    <p:extLst>
      <p:ext uri="{BB962C8B-B14F-4D97-AF65-F5344CB8AC3E}">
        <p14:creationId xmlns:p14="http://schemas.microsoft.com/office/powerpoint/2010/main" val="1199469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B783-84E7-4164-54BC-14ED8448A548}"/>
              </a:ext>
            </a:extLst>
          </p:cNvPr>
          <p:cNvSpPr>
            <a:spLocks noGrp="1"/>
          </p:cNvSpPr>
          <p:nvPr>
            <p:ph type="title"/>
          </p:nvPr>
        </p:nvSpPr>
        <p:spPr>
          <a:xfrm>
            <a:off x="838200" y="277157"/>
            <a:ext cx="10515600" cy="568940"/>
          </a:xfrm>
        </p:spPr>
        <p:txBody>
          <a:bodyPr>
            <a:normAutofit fontScale="90000"/>
          </a:bodyPr>
          <a:lstStyle/>
          <a:p>
            <a:pPr algn="ctr"/>
            <a:r>
              <a:rPr lang="en-US" dirty="0">
                <a:solidFill>
                  <a:srgbClr val="2A4092"/>
                </a:solidFill>
                <a:latin typeface="Poppins" panose="00000500000000000000" pitchFamily="2" charset="0"/>
                <a:cs typeface="Poppins" panose="00000500000000000000" pitchFamily="2" charset="0"/>
              </a:rPr>
              <a:t>NJSTART Online Resource Pages</a:t>
            </a:r>
          </a:p>
        </p:txBody>
      </p:sp>
      <p:sp>
        <p:nvSpPr>
          <p:cNvPr id="3" name="Content Placeholder 2">
            <a:extLst>
              <a:ext uri="{FF2B5EF4-FFF2-40B4-BE49-F238E27FC236}">
                <a16:creationId xmlns:a16="http://schemas.microsoft.com/office/drawing/2014/main" id="{9F1032C1-D185-E509-0FD7-E5D65172FB76}"/>
              </a:ext>
            </a:extLst>
          </p:cNvPr>
          <p:cNvSpPr>
            <a:spLocks noGrp="1"/>
          </p:cNvSpPr>
          <p:nvPr>
            <p:ph sz="half" idx="1"/>
          </p:nvPr>
        </p:nvSpPr>
        <p:spPr>
          <a:xfrm>
            <a:off x="708361" y="2636513"/>
            <a:ext cx="3536360" cy="4019570"/>
          </a:xfrm>
        </p:spPr>
        <p:txBody>
          <a:bodyPr>
            <a:normAutofit/>
          </a:bodyPr>
          <a:lstStyle/>
          <a:p>
            <a:r>
              <a:rPr lang="en-US" sz="1600" dirty="0">
                <a:latin typeface="Poppins" panose="00000500000000000000" pitchFamily="2" charset="0"/>
                <a:cs typeface="Poppins" panose="00000500000000000000" pitchFamily="2" charset="0"/>
                <a:hlinkClick r:id="rId3"/>
              </a:rPr>
              <a:t>www.njstart.gov</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Statewide contract details including pricing and procedures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select vendor G2B punchouts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Source vendors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Manage your account</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Marketplace* (coming soon!)</a:t>
            </a:r>
          </a:p>
        </p:txBody>
      </p:sp>
      <p:sp>
        <p:nvSpPr>
          <p:cNvPr id="4" name="Content Placeholder 3">
            <a:extLst>
              <a:ext uri="{FF2B5EF4-FFF2-40B4-BE49-F238E27FC236}">
                <a16:creationId xmlns:a16="http://schemas.microsoft.com/office/drawing/2014/main" id="{4FDB2572-4260-2C21-CC06-FDAA921062D5}"/>
              </a:ext>
            </a:extLst>
          </p:cNvPr>
          <p:cNvSpPr>
            <a:spLocks noGrp="1"/>
          </p:cNvSpPr>
          <p:nvPr>
            <p:ph sz="half" idx="2"/>
          </p:nvPr>
        </p:nvSpPr>
        <p:spPr>
          <a:xfrm>
            <a:off x="4399359" y="2636513"/>
            <a:ext cx="3536360" cy="3659860"/>
          </a:xfrm>
        </p:spPr>
        <p:txBody>
          <a:bodyPr>
            <a:normAutofit fontScale="25000" lnSpcReduction="20000"/>
          </a:bodyPr>
          <a:lstStyle/>
          <a:p>
            <a:r>
              <a:rPr lang="en-US" sz="6400" dirty="0">
                <a:solidFill>
                  <a:srgbClr val="2A4092"/>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www.njstart.info</a:t>
            </a:r>
            <a:endParaRPr lang="en-US" sz="6400" dirty="0">
              <a:solidFill>
                <a:srgbClr val="2A4092"/>
              </a:solidFill>
              <a:latin typeface="Poppins" panose="00000500000000000000" pitchFamily="2" charset="0"/>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NJSTART Registration Requests</a:t>
            </a: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FAQs</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Resources for Local Governments</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Quick Reference Guide</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Newsletters &amp; Recorded Training Sessions </a:t>
            </a: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Contracts Reports</a:t>
            </a:r>
          </a:p>
          <a:p>
            <a:endParaRPr lang="en-US" dirty="0">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6814D648-C0B4-24D7-27D8-936DA17B8E99}"/>
              </a:ext>
            </a:extLst>
          </p:cNvPr>
          <p:cNvPicPr>
            <a:picLocks noChangeAspect="1"/>
          </p:cNvPicPr>
          <p:nvPr/>
        </p:nvPicPr>
        <p:blipFill>
          <a:blip r:embed="rId5"/>
          <a:stretch>
            <a:fillRect/>
          </a:stretch>
        </p:blipFill>
        <p:spPr>
          <a:xfrm>
            <a:off x="8083339" y="930702"/>
            <a:ext cx="3677922" cy="1621207"/>
          </a:xfrm>
          <a:prstGeom prst="rect">
            <a:avLst/>
          </a:prstGeom>
          <a:ln>
            <a:solidFill>
              <a:srgbClr val="0070C0"/>
            </a:solidFill>
          </a:ln>
        </p:spPr>
      </p:pic>
      <p:sp>
        <p:nvSpPr>
          <p:cNvPr id="18" name="Content Placeholder 3">
            <a:extLst>
              <a:ext uri="{FF2B5EF4-FFF2-40B4-BE49-F238E27FC236}">
                <a16:creationId xmlns:a16="http://schemas.microsoft.com/office/drawing/2014/main" id="{D1C5005A-6957-8E42-8B9F-672C1A500542}"/>
              </a:ext>
            </a:extLst>
          </p:cNvPr>
          <p:cNvSpPr txBox="1">
            <a:spLocks/>
          </p:cNvSpPr>
          <p:nvPr/>
        </p:nvSpPr>
        <p:spPr>
          <a:xfrm>
            <a:off x="8083339" y="2636513"/>
            <a:ext cx="3620813" cy="37219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13974A"/>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2A4092"/>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www.nj.gov/treasury/purchase/</a:t>
            </a:r>
            <a:endParaRPr lang="en-US" sz="1600" dirty="0">
              <a:solidFill>
                <a:srgbClr val="2A4092"/>
              </a:solidFill>
              <a:latin typeface="Poppins" panose="00000500000000000000" pitchFamily="2" charset="0"/>
              <a:cs typeface="Poppins" panose="00000500000000000000" pitchFamily="2" charset="0"/>
            </a:endParaRPr>
          </a:p>
          <a:p>
            <a:pPr marL="285750" indent="-228600">
              <a:lnSpc>
                <a:spcPct val="90000"/>
              </a:lnSpc>
              <a:spcAft>
                <a:spcPts val="600"/>
              </a:spcAft>
              <a:buFont typeface="Arial" panose="020B0604020202020204" pitchFamily="34" charset="0"/>
              <a:buChar char="•"/>
            </a:pPr>
            <a:r>
              <a:rPr lang="en-US" sz="1600" dirty="0">
                <a:latin typeface="Poppins" panose="00000500000000000000" pitchFamily="2" charset="0"/>
                <a:cs typeface="Poppins" panose="00000500000000000000" pitchFamily="2" charset="0"/>
              </a:rPr>
              <a:t>Access to fuel pricing</a:t>
            </a:r>
          </a:p>
          <a:p>
            <a:pPr marL="285750" indent="-228600">
              <a:lnSpc>
                <a:spcPct val="90000"/>
              </a:lnSpc>
              <a:spcAft>
                <a:spcPts val="600"/>
              </a:spcAft>
              <a:buFont typeface="Arial" panose="020B0604020202020204" pitchFamily="34" charset="0"/>
              <a:buChar char="•"/>
            </a:pPr>
            <a:r>
              <a:rPr lang="en-US" sz="1600" dirty="0">
                <a:latin typeface="Poppins" panose="00000500000000000000" pitchFamily="2" charset="0"/>
                <a:cs typeface="Poppins" panose="00000500000000000000" pitchFamily="2" charset="0"/>
              </a:rPr>
              <a:t>Master Notification Vehicle Manufacturer Cut Off Dates</a:t>
            </a:r>
          </a:p>
          <a:p>
            <a:pPr marL="285750" indent="-228600">
              <a:lnSpc>
                <a:spcPct val="90000"/>
              </a:lnSpc>
              <a:spcAft>
                <a:spcPts val="600"/>
              </a:spcAft>
              <a:buFont typeface="Arial" panose="020B0604020202020204" pitchFamily="34" charset="0"/>
              <a:buChar char="•"/>
            </a:pPr>
            <a:r>
              <a:rPr lang="en-US" sz="1600" dirty="0">
                <a:latin typeface="Poppins" panose="00000500000000000000" pitchFamily="2" charset="0"/>
                <a:cs typeface="Poppins" panose="00000500000000000000" pitchFamily="2" charset="0"/>
              </a:rPr>
              <a:t>Important Technology Contract Info</a:t>
            </a:r>
          </a:p>
          <a:p>
            <a:pPr marL="285750" indent="-228600">
              <a:lnSpc>
                <a:spcPct val="90000"/>
              </a:lnSpc>
              <a:spcAft>
                <a:spcPts val="600"/>
              </a:spcAft>
              <a:buFont typeface="Arial" panose="020B0604020202020204" pitchFamily="34" charset="0"/>
              <a:buChar char="•"/>
            </a:pPr>
            <a:r>
              <a:rPr lang="en-US" sz="1600" dirty="0">
                <a:latin typeface="Poppins" panose="00000500000000000000" pitchFamily="2" charset="0"/>
                <a:cs typeface="Poppins" panose="00000500000000000000" pitchFamily="2" charset="0"/>
              </a:rPr>
              <a:t>Special Notices such as notices of awards and intent to contract as well as regulatory notices</a:t>
            </a:r>
          </a:p>
        </p:txBody>
      </p:sp>
      <p:pic>
        <p:nvPicPr>
          <p:cNvPr id="20" name="Picture 19">
            <a:extLst>
              <a:ext uri="{FF2B5EF4-FFF2-40B4-BE49-F238E27FC236}">
                <a16:creationId xmlns:a16="http://schemas.microsoft.com/office/drawing/2014/main" id="{18A20702-D524-7FB0-865C-97C7EE07C460}"/>
              </a:ext>
            </a:extLst>
          </p:cNvPr>
          <p:cNvPicPr>
            <a:picLocks noChangeAspect="1"/>
          </p:cNvPicPr>
          <p:nvPr/>
        </p:nvPicPr>
        <p:blipFill>
          <a:blip r:embed="rId7"/>
          <a:stretch>
            <a:fillRect/>
          </a:stretch>
        </p:blipFill>
        <p:spPr>
          <a:xfrm>
            <a:off x="708361" y="930701"/>
            <a:ext cx="3413352" cy="1621208"/>
          </a:xfrm>
          <a:prstGeom prst="rect">
            <a:avLst/>
          </a:prstGeom>
          <a:ln>
            <a:solidFill>
              <a:srgbClr val="0070C0"/>
            </a:solidFill>
          </a:ln>
        </p:spPr>
      </p:pic>
      <p:pic>
        <p:nvPicPr>
          <p:cNvPr id="6" name="Picture 5">
            <a:extLst>
              <a:ext uri="{FF2B5EF4-FFF2-40B4-BE49-F238E27FC236}">
                <a16:creationId xmlns:a16="http://schemas.microsoft.com/office/drawing/2014/main" id="{819A0F0D-3261-93B0-C7FD-059D864D6AC1}"/>
              </a:ext>
            </a:extLst>
          </p:cNvPr>
          <p:cNvPicPr>
            <a:picLocks noChangeAspect="1"/>
          </p:cNvPicPr>
          <p:nvPr/>
        </p:nvPicPr>
        <p:blipFill>
          <a:blip r:embed="rId8"/>
          <a:stretch>
            <a:fillRect/>
          </a:stretch>
        </p:blipFill>
        <p:spPr>
          <a:xfrm>
            <a:off x="4411904" y="931696"/>
            <a:ext cx="3379595" cy="1621208"/>
          </a:xfrm>
          <a:prstGeom prst="rect">
            <a:avLst/>
          </a:prstGeom>
          <a:ln>
            <a:solidFill>
              <a:srgbClr val="0070C0"/>
            </a:solidFill>
          </a:ln>
        </p:spPr>
      </p:pic>
    </p:spTree>
    <p:extLst>
      <p:ext uri="{BB962C8B-B14F-4D97-AF65-F5344CB8AC3E}">
        <p14:creationId xmlns:p14="http://schemas.microsoft.com/office/powerpoint/2010/main" val="1956259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a9c2d7-bc89-4925-ba2a-30be53192405" xsi:nil="true"/>
    <lcf76f155ced4ddcb4097134ff3c332f xmlns="5d18ea87-996e-4c96-8c53-238b32ead670">
      <Terms xmlns="http://schemas.microsoft.com/office/infopath/2007/PartnerControls"/>
    </lcf76f155ced4ddcb4097134ff3c332f>
    <SharedWithUsers xmlns="01a9c2d7-bc89-4925-ba2a-30be53192405">
      <UserInfo>
        <DisplayName/>
        <AccountId xsi:nil="true"/>
        <AccountType/>
      </UserInfo>
    </SharedWithUsers>
    <MediaLengthInSeconds xmlns="5d18ea87-996e-4c96-8c53-238b32ead67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88932885E47A4BB339279489B45FEF" ma:contentTypeVersion="14" ma:contentTypeDescription="Create a new document." ma:contentTypeScope="" ma:versionID="b5593690e58779a877eb2798887c2c52">
  <xsd:schema xmlns:xsd="http://www.w3.org/2001/XMLSchema" xmlns:xs="http://www.w3.org/2001/XMLSchema" xmlns:p="http://schemas.microsoft.com/office/2006/metadata/properties" xmlns:ns2="5d18ea87-996e-4c96-8c53-238b32ead670" xmlns:ns3="01a9c2d7-bc89-4925-ba2a-30be53192405" targetNamespace="http://schemas.microsoft.com/office/2006/metadata/properties" ma:root="true" ma:fieldsID="414ba96fb6d23317d29cd00d3b2a4ef1" ns2:_="" ns3:_="">
    <xsd:import namespace="5d18ea87-996e-4c96-8c53-238b32ead670"/>
    <xsd:import namespace="01a9c2d7-bc89-4925-ba2a-30be5319240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ea87-996e-4c96-8c53-238b32ead6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0283f4-3008-4395-87e7-764bd1cb9ae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a9c2d7-bc89-4925-ba2a-30be5319240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2d01beb-6833-4801-b0a2-48c28fb47da6}" ma:internalName="TaxCatchAll" ma:showField="CatchAllData" ma:web="01a9c2d7-bc89-4925-ba2a-30be531924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136D1B-879D-4AFD-80DE-BCD13FBAEE6F}">
  <ds:schemaRefs>
    <ds:schemaRef ds:uri="http://schemas.microsoft.com/sharepoint/v3/contenttype/forms"/>
  </ds:schemaRefs>
</ds:datastoreItem>
</file>

<file path=customXml/itemProps2.xml><?xml version="1.0" encoding="utf-8"?>
<ds:datastoreItem xmlns:ds="http://schemas.openxmlformats.org/officeDocument/2006/customXml" ds:itemID="{0DF01F93-AF1E-4DCC-ABBA-6746972D8D38}">
  <ds:schemaRefs>
    <ds:schemaRef ds:uri="http://www.w3.org/XML/1998/namespace"/>
    <ds:schemaRef ds:uri="http://purl.org/dc/elements/1.1/"/>
    <ds:schemaRef ds:uri="http://purl.org/dc/dcmitype/"/>
    <ds:schemaRef ds:uri="http://schemas.microsoft.com/office/2006/documentManagement/types"/>
    <ds:schemaRef ds:uri="5d18ea87-996e-4c96-8c53-238b32ead670"/>
    <ds:schemaRef ds:uri="http://purl.org/dc/terms/"/>
    <ds:schemaRef ds:uri="http://schemas.microsoft.com/office/infopath/2007/PartnerControls"/>
    <ds:schemaRef ds:uri="http://schemas.openxmlformats.org/package/2006/metadata/core-properties"/>
    <ds:schemaRef ds:uri="01a9c2d7-bc89-4925-ba2a-30be53192405"/>
    <ds:schemaRef ds:uri="http://schemas.microsoft.com/office/2006/metadata/properties"/>
  </ds:schemaRefs>
</ds:datastoreItem>
</file>

<file path=customXml/itemProps3.xml><?xml version="1.0" encoding="utf-8"?>
<ds:datastoreItem xmlns:ds="http://schemas.openxmlformats.org/officeDocument/2006/customXml" ds:itemID="{A8DEFDE5-5423-4390-8661-5DFBDECA4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ea87-996e-4c96-8c53-238b32ead670"/>
    <ds:schemaRef ds:uri="01a9c2d7-bc89-4925-ba2a-30be531924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11410</TotalTime>
  <Words>1822</Words>
  <Application>Microsoft Office PowerPoint</Application>
  <PresentationFormat>Widescreen</PresentationFormat>
  <Paragraphs>222</Paragraphs>
  <Slides>18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Calibri</vt:lpstr>
      <vt:lpstr>Calibri Light</vt:lpstr>
      <vt:lpstr>Open Sans</vt:lpstr>
      <vt:lpstr>Poppins</vt:lpstr>
      <vt:lpstr>Poppins SemiBold</vt:lpstr>
      <vt:lpstr>Proxima Nova</vt:lpstr>
      <vt:lpstr>Office Theme</vt:lpstr>
      <vt:lpstr>PowerPoint Presentation</vt:lpstr>
      <vt:lpstr>Agenda</vt:lpstr>
      <vt:lpstr>NJSTART – What is it?</vt:lpstr>
      <vt:lpstr>Meet the Team</vt:lpstr>
      <vt:lpstr>Some of Periscope’s State Contract Responsibilities </vt:lpstr>
      <vt:lpstr>For most up to date communications regarding NJSTART and Statewide Cooperative Contracts, sign up for our newsletter and follow njstart.info</vt:lpstr>
      <vt:lpstr>Poll Questions </vt:lpstr>
      <vt:lpstr>Resources and Demo</vt:lpstr>
      <vt:lpstr>NJSTART Online Resource Pages</vt:lpstr>
      <vt:lpstr>Sample of Contract Data in the NJSTART Quarterly Contract Report </vt:lpstr>
      <vt:lpstr>Why is it important for my organization to register in NJSTART? </vt:lpstr>
      <vt:lpstr>Reviewing Contracts (Blankets) &amp; Attachments in NJSTART</vt:lpstr>
      <vt:lpstr>Suggested Best Practices for utilizing NJ State Cooperative Purchasing Contracts </vt:lpstr>
      <vt:lpstr>Let's Take a Look Together!</vt:lpstr>
      <vt:lpstr>What we covered </vt:lpstr>
      <vt:lpstr>  Next Steps Contact Nick Susi and Bill Hnatiuk    coop-NJSTART@periscopeholdings.com   Go to our online resource  Page to express interest and sign up for access to njstart.gov and our newsletters.  www.njstart.info  Stay turned to learn about new features in njstART.gov coming soon!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NJSTART Update and Training Session  New Jersey Public Purchasing Entities</dc:title>
  <dc:creator>Nick Susi</dc:creator>
  <cp:lastModifiedBy>Bill Hnatiuk</cp:lastModifiedBy>
  <cp:revision>81</cp:revision>
  <cp:lastPrinted>2024-05-10T18:04:11Z</cp:lastPrinted>
  <dcterms:created xsi:type="dcterms:W3CDTF">2022-02-28T13:22:54Z</dcterms:created>
  <dcterms:modified xsi:type="dcterms:W3CDTF">2024-06-10T21:27:33Z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0x0101007D88932885E47A4BB339279489B45FEF</vt:lpwstr>
  </property>
  <property fmtid="{D5CDD505-2E9C-101B-9397-08002B2CF9AE}" pid="3" name="Order">
    <vt:r8>67900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